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901" r:id="rId2"/>
    <p:sldId id="888" r:id="rId3"/>
    <p:sldId id="865" r:id="rId4"/>
    <p:sldId id="899" r:id="rId5"/>
    <p:sldId id="900" r:id="rId6"/>
    <p:sldId id="828" r:id="rId7"/>
    <p:sldId id="830" r:id="rId8"/>
    <p:sldId id="829" r:id="rId9"/>
    <p:sldId id="831" r:id="rId10"/>
    <p:sldId id="768" r:id="rId11"/>
    <p:sldId id="832" r:id="rId12"/>
    <p:sldId id="836" r:id="rId13"/>
    <p:sldId id="871" r:id="rId14"/>
    <p:sldId id="898" r:id="rId15"/>
    <p:sldId id="872" r:id="rId16"/>
    <p:sldId id="841" r:id="rId17"/>
    <p:sldId id="869" r:id="rId18"/>
    <p:sldId id="878" r:id="rId19"/>
    <p:sldId id="835" r:id="rId20"/>
    <p:sldId id="847" r:id="rId21"/>
    <p:sldId id="915" r:id="rId22"/>
    <p:sldId id="852" r:id="rId23"/>
    <p:sldId id="886" r:id="rId24"/>
    <p:sldId id="909" r:id="rId25"/>
    <p:sldId id="903" r:id="rId26"/>
    <p:sldId id="904" r:id="rId27"/>
    <p:sldId id="905" r:id="rId28"/>
    <p:sldId id="857" r:id="rId29"/>
    <p:sldId id="853" r:id="rId30"/>
    <p:sldId id="854" r:id="rId31"/>
    <p:sldId id="874" r:id="rId32"/>
    <p:sldId id="873" r:id="rId33"/>
    <p:sldId id="910" r:id="rId34"/>
    <p:sldId id="849" r:id="rId35"/>
    <p:sldId id="840" r:id="rId36"/>
    <p:sldId id="908" r:id="rId37"/>
    <p:sldId id="844" r:id="rId38"/>
    <p:sldId id="845" r:id="rId39"/>
    <p:sldId id="911" r:id="rId40"/>
    <p:sldId id="842" r:id="rId41"/>
    <p:sldId id="875" r:id="rId42"/>
    <p:sldId id="858" r:id="rId43"/>
    <p:sldId id="876" r:id="rId44"/>
    <p:sldId id="859" r:id="rId45"/>
    <p:sldId id="912" r:id="rId46"/>
    <p:sldId id="862" r:id="rId47"/>
    <p:sldId id="880" r:id="rId48"/>
    <p:sldId id="882" r:id="rId49"/>
    <p:sldId id="881" r:id="rId50"/>
    <p:sldId id="864" r:id="rId51"/>
    <p:sldId id="883" r:id="rId52"/>
    <p:sldId id="884" r:id="rId53"/>
    <p:sldId id="885" r:id="rId54"/>
    <p:sldId id="906" r:id="rId55"/>
    <p:sldId id="907" r:id="rId56"/>
    <p:sldId id="913" r:id="rId57"/>
    <p:sldId id="889" r:id="rId58"/>
    <p:sldId id="890" r:id="rId59"/>
    <p:sldId id="892" r:id="rId60"/>
    <p:sldId id="914" r:id="rId61"/>
    <p:sldId id="894" r:id="rId62"/>
    <p:sldId id="891" r:id="rId63"/>
    <p:sldId id="893" r:id="rId64"/>
    <p:sldId id="895" r:id="rId65"/>
    <p:sldId id="896" r:id="rId66"/>
    <p:sldId id="897" r:id="rId67"/>
  </p:sldIdLst>
  <p:sldSz cx="6858000" cy="51435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0093"/>
    <a:srgbClr val="19A99E"/>
    <a:srgbClr val="D0385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57" autoAdjust="0"/>
    <p:restoredTop sz="93750"/>
  </p:normalViewPr>
  <p:slideViewPr>
    <p:cSldViewPr>
      <p:cViewPr>
        <p:scale>
          <a:sx n="135" d="100"/>
          <a:sy n="135" d="100"/>
        </p:scale>
        <p:origin x="1064" y="240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40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handoutMaster" Target="handoutMasters/handoutMaster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59EB13-F83B-439E-B541-137B395113DC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10695-805E-45C9-B4FC-13503A102C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8240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6.tif>
</file>

<file path=ppt/media/image18.tiff>
</file>

<file path=ppt/media/image2.tiff>
</file>

<file path=ppt/media/image21.tiff>
</file>

<file path=ppt/media/image23.tif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6.png>
</file>

<file path=ppt/media/image47.png>
</file>

<file path=ppt/media/image49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7BBDC-FCF4-4ABC-A816-1C3BABFDA40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1CAEB-67AD-458E-B98A-1074D66B1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213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24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again that other</a:t>
            </a:r>
            <a:r>
              <a:rPr lang="en-US" baseline="0" dirty="0" smtClean="0"/>
              <a:t> distance measures other than dot products could be used (e.g., Euclidean distance), but the dot product is the standard measure of similarity used.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542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2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782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34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~20mins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1CAEB-67AD-458E-B98A-1074D66B1EF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058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155031"/>
            <a:ext cx="5829300" cy="1102519"/>
          </a:xfrm>
        </p:spPr>
        <p:txBody>
          <a:bodyPr>
            <a:noAutofit/>
          </a:bodyPr>
          <a:lstStyle>
            <a:lvl1pPr>
              <a:defRPr sz="4400" b="0" cap="none" spc="0">
                <a:ln>
                  <a:noFill/>
                </a:ln>
                <a:solidFill>
                  <a:srgbClr val="C00000"/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695700"/>
            <a:ext cx="48006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A64FA-817E-3A43-9A88-40236064C626}" type="datetime1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001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3600450"/>
            <a:ext cx="41148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459581"/>
            <a:ext cx="41148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4025504"/>
            <a:ext cx="41148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0C1C8-B402-C144-B170-C09638C8DB37}" type="datetime1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62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-56" y="5045700"/>
            <a:ext cx="6858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68569" tIns="68569" rIns="68569" bIns="68569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350"/>
          </a:p>
        </p:txBody>
      </p:sp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233775" y="1266325"/>
            <a:ext cx="639045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6354343" y="4663216"/>
            <a:ext cx="411525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58957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A5965-AABA-E248-BEAF-246E824CBCAD}" type="datetime1">
              <a:rPr lang="en-US" smtClean="0"/>
              <a:t>4/25/18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12225-5612-419B-A8D5-4B8EEE4C21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628650" y="342900"/>
            <a:ext cx="5772150" cy="44005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"/>
          <p:cNvSpPr/>
          <p:nvPr/>
        </p:nvSpPr>
        <p:spPr>
          <a:xfrm>
            <a:off x="301377" y="1037273"/>
            <a:ext cx="6258572" cy="1675"/>
          </a:xfrm>
          <a:prstGeom prst="rect">
            <a:avLst/>
          </a:prstGeom>
          <a:solidFill>
            <a:srgbClr val="B15E29"/>
          </a:solidFill>
          <a:ln w="12700">
            <a:solidFill>
              <a:srgbClr val="000000"/>
            </a:solidFill>
            <a:miter lim="400000"/>
          </a:ln>
          <a:effectLst>
            <a:outerShdw blurRad="50800" dist="25400" dir="5400000" rotWithShape="0">
              <a:srgbClr val="000000">
                <a:alpha val="40000"/>
              </a:srgbClr>
            </a:outerShdw>
          </a:effectLst>
        </p:spPr>
        <p:txBody>
          <a:bodyPr lIns="26789" tIns="26789" rIns="26789" bIns="2678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 sz="949"/>
          </a:p>
        </p:txBody>
      </p:sp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53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58464065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2" hasCustomPrompt="1"/>
          </p:nvPr>
        </p:nvSpPr>
        <p:spPr>
          <a:xfrm>
            <a:off x="345178" y="783808"/>
            <a:ext cx="6172646" cy="288036"/>
          </a:xfrm>
        </p:spPr>
        <p:txBody>
          <a:bodyPr anchor="t"/>
          <a:lstStyle>
            <a:lvl1pPr algn="ctr">
              <a:defRPr sz="1308" b="0" i="1">
                <a:solidFill>
                  <a:srgbClr val="98938A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Optional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5178" y="431519"/>
            <a:ext cx="6172647" cy="351273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F31FA6-B0B4-9940-9B47-E6B3217006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4" name="Shape 990"/>
          <p:cNvSpPr/>
          <p:nvPr userDrawn="1"/>
        </p:nvSpPr>
        <p:spPr>
          <a:xfrm flipH="1">
            <a:off x="6942182" y="1214181"/>
            <a:ext cx="1409789" cy="15337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4286" tIns="14286" rIns="14286" bIns="14286" anchor="ctr">
            <a:spAutoFit/>
          </a:bodyPr>
          <a:lstStyle/>
          <a:p>
            <a:pPr lvl="0" algn="l">
              <a:lnSpc>
                <a:spcPct val="80000"/>
              </a:lnSpc>
              <a:defRPr sz="1800">
                <a:solidFill>
                  <a:srgbClr val="000000"/>
                </a:solidFill>
              </a:defRPr>
            </a:pPr>
            <a:r>
              <a:rPr lang="en-US" sz="506" b="0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With Two Line Titles </a:t>
            </a: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move</a:t>
            </a:r>
            <a:r>
              <a:rPr lang="en-US" sz="506" b="0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 </a:t>
            </a: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top </a:t>
            </a:r>
          </a:p>
          <a:p>
            <a:pPr lvl="0" algn="l">
              <a:lnSpc>
                <a:spcPct val="80000"/>
              </a:lnSpc>
              <a:defRPr sz="1800">
                <a:solidFill>
                  <a:srgbClr val="000000"/>
                </a:solidFill>
              </a:defRPr>
            </a:pP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of Subtitle </a:t>
            </a:r>
            <a:r>
              <a:rPr lang="en-US" sz="506" b="0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text</a:t>
            </a: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 </a:t>
            </a:r>
            <a:r>
              <a:rPr lang="en-US" sz="506" b="0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to touch this line</a:t>
            </a:r>
            <a:endParaRPr sz="506" b="1" dirty="0">
              <a:solidFill>
                <a:srgbClr val="8C8C8C"/>
              </a:solidFill>
              <a:latin typeface="Helvetica Neue"/>
              <a:cs typeface="Helvetica Neue"/>
            </a:endParaRPr>
          </a:p>
        </p:txBody>
      </p:sp>
      <p:sp>
        <p:nvSpPr>
          <p:cNvPr id="15" name="Shape 992"/>
          <p:cNvSpPr/>
          <p:nvPr userDrawn="1"/>
        </p:nvSpPr>
        <p:spPr>
          <a:xfrm flipH="1">
            <a:off x="6942182" y="1843170"/>
            <a:ext cx="1409789" cy="15337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4286" tIns="14286" rIns="14286" bIns="14286" anchor="ctr">
            <a:spAutoFit/>
          </a:bodyPr>
          <a:lstStyle/>
          <a:p>
            <a:pPr lvl="0" algn="l">
              <a:lnSpc>
                <a:spcPct val="80000"/>
              </a:lnSpc>
              <a:defRPr sz="1800">
                <a:solidFill>
                  <a:srgbClr val="000000"/>
                </a:solidFill>
              </a:defRPr>
            </a:pPr>
            <a:r>
              <a:rPr lang="en-US" sz="506" b="0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With Two Line Titles </a:t>
            </a: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move</a:t>
            </a:r>
            <a:r>
              <a:rPr lang="en-US" sz="506" b="0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 </a:t>
            </a: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top </a:t>
            </a:r>
            <a:b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</a:b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of Content </a:t>
            </a:r>
            <a:r>
              <a:rPr lang="en-US" sz="506" b="0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text</a:t>
            </a: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 </a:t>
            </a:r>
            <a:r>
              <a:rPr lang="en-US" sz="506" b="0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to touch this line</a:t>
            </a:r>
            <a:endParaRPr lang="en-US" sz="506" b="1" dirty="0">
              <a:solidFill>
                <a:srgbClr val="8C8C8C"/>
              </a:solidFill>
              <a:latin typeface="Helvetica Neue"/>
              <a:cs typeface="Helvetica Neue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 flipH="1" flipV="1">
            <a:off x="6903918" y="1175715"/>
            <a:ext cx="886024" cy="9034"/>
          </a:xfrm>
          <a:prstGeom prst="line">
            <a:avLst/>
          </a:prstGeom>
          <a:ln w="12700" cmpd="sng">
            <a:solidFill>
              <a:schemeClr val="accent3"/>
            </a:solidFill>
            <a:prstDash val="dash"/>
            <a:headEnd type="none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 flipH="1">
            <a:off x="6903918" y="1816490"/>
            <a:ext cx="886024" cy="0"/>
          </a:xfrm>
          <a:prstGeom prst="line">
            <a:avLst/>
          </a:prstGeom>
          <a:ln w="12700" cmpd="sng">
            <a:solidFill>
              <a:schemeClr val="accent3"/>
            </a:solidFill>
            <a:prstDash val="dash"/>
            <a:headEnd type="none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 flipH="1">
            <a:off x="6903917" y="2031101"/>
            <a:ext cx="1222754" cy="0"/>
          </a:xfrm>
          <a:prstGeom prst="line">
            <a:avLst/>
          </a:prstGeom>
          <a:ln w="9525" cmpd="sng">
            <a:solidFill>
              <a:schemeClr val="bg2"/>
            </a:solidFill>
            <a:prstDash val="dash"/>
            <a:headEnd type="none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Shape 992"/>
          <p:cNvSpPr/>
          <p:nvPr userDrawn="1"/>
        </p:nvSpPr>
        <p:spPr>
          <a:xfrm flipH="1">
            <a:off x="6942182" y="2065472"/>
            <a:ext cx="1294995" cy="15337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4286" tIns="14286" rIns="14286" bIns="14286" anchor="ctr">
            <a:spAutoFit/>
          </a:bodyPr>
          <a:lstStyle/>
          <a:p>
            <a:pPr lvl="0" algn="l">
              <a:lnSpc>
                <a:spcPct val="80000"/>
              </a:lnSpc>
              <a:defRPr sz="1800">
                <a:solidFill>
                  <a:srgbClr val="000000"/>
                </a:solidFill>
              </a:defRPr>
            </a:pPr>
            <a:r>
              <a:rPr lang="en-US" sz="506" dirty="0" smtClean="0">
                <a:solidFill>
                  <a:srgbClr val="8C8C8C"/>
                </a:solidFill>
                <a:latin typeface="Helvetica Neue"/>
                <a:cs typeface="Helvetica Neue"/>
              </a:rPr>
              <a:t>With</a:t>
            </a:r>
            <a:r>
              <a:rPr lang="en-US" sz="506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 </a:t>
            </a:r>
            <a:r>
              <a:rPr lang="en-US" sz="506" dirty="0" smtClean="0">
                <a:solidFill>
                  <a:srgbClr val="8C8C8C"/>
                </a:solidFill>
                <a:latin typeface="Helvetica Neue"/>
                <a:cs typeface="Helvetica Neue"/>
              </a:rPr>
              <a:t>Two Line Titles &amp;  Two</a:t>
            </a:r>
            <a:r>
              <a:rPr lang="en-US" sz="506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 Line </a:t>
            </a:r>
            <a:r>
              <a:rPr lang="en-US" sz="506" dirty="0" smtClean="0">
                <a:solidFill>
                  <a:srgbClr val="8C8C8C"/>
                </a:solidFill>
                <a:latin typeface="Helvetica Neue"/>
                <a:cs typeface="Helvetica Neue"/>
              </a:rPr>
              <a:t>Subtitles </a:t>
            </a:r>
          </a:p>
          <a:p>
            <a:pPr lvl="0" algn="l">
              <a:lnSpc>
                <a:spcPct val="80000"/>
              </a:lnSpc>
              <a:defRPr sz="1800">
                <a:solidFill>
                  <a:srgbClr val="000000"/>
                </a:solidFill>
              </a:defRPr>
            </a:pPr>
            <a:r>
              <a:rPr lang="en-US" sz="506" b="1" dirty="0" smtClean="0">
                <a:solidFill>
                  <a:srgbClr val="8C8C8C"/>
                </a:solidFill>
                <a:latin typeface="Helvetica Neue"/>
                <a:cs typeface="Helvetica Neue"/>
              </a:rPr>
              <a:t>move top</a:t>
            </a: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 of </a:t>
            </a:r>
            <a:r>
              <a:rPr lang="en-US" sz="506" b="1" dirty="0" smtClean="0">
                <a:solidFill>
                  <a:srgbClr val="8C8C8C"/>
                </a:solidFill>
                <a:latin typeface="Helvetica Neue"/>
                <a:cs typeface="Helvetica Neue"/>
              </a:rPr>
              <a:t>Conten</a:t>
            </a:r>
            <a:r>
              <a:rPr lang="en-US" sz="506" b="1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t text </a:t>
            </a:r>
            <a:r>
              <a:rPr lang="en-US" sz="506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to this Line</a:t>
            </a:r>
            <a:endParaRPr lang="en-US" sz="506" b="1" dirty="0">
              <a:solidFill>
                <a:srgbClr val="8C8C8C"/>
              </a:solidFill>
              <a:latin typeface="Helvetica Neue"/>
              <a:cs typeface="Helvetica Neue"/>
            </a:endParaRPr>
          </a:p>
        </p:txBody>
      </p:sp>
      <p:sp>
        <p:nvSpPr>
          <p:cNvPr id="12" name="Shape 990"/>
          <p:cNvSpPr/>
          <p:nvPr userDrawn="1"/>
        </p:nvSpPr>
        <p:spPr>
          <a:xfrm flipH="1">
            <a:off x="6942182" y="2484801"/>
            <a:ext cx="1294995" cy="2156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4286" tIns="14286" rIns="14286" bIns="14286" anchor="ctr">
            <a:spAutoFit/>
          </a:bodyPr>
          <a:lstStyle/>
          <a:p>
            <a:pPr lvl="0" algn="l">
              <a:lnSpc>
                <a:spcPct val="80000"/>
              </a:lnSpc>
              <a:defRPr sz="1800">
                <a:solidFill>
                  <a:srgbClr val="000000"/>
                </a:solidFill>
              </a:defRPr>
            </a:pPr>
            <a:r>
              <a:rPr lang="en-US" sz="506" b="0" baseline="0" dirty="0" smtClean="0">
                <a:solidFill>
                  <a:srgbClr val="8C8C8C"/>
                </a:solidFill>
                <a:latin typeface="Helvetica Neue"/>
                <a:cs typeface="Helvetica Neue"/>
              </a:rPr>
              <a:t>Go to THEMES &gt; EDIT MASTER &gt; and delete these guides from master layout before sending document to clients. </a:t>
            </a:r>
          </a:p>
        </p:txBody>
      </p:sp>
    </p:spTree>
    <p:extLst>
      <p:ext uri="{BB962C8B-B14F-4D97-AF65-F5344CB8AC3E}">
        <p14:creationId xmlns:p14="http://schemas.microsoft.com/office/powerpoint/2010/main" val="2061192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3350"/>
            <a:ext cx="6858000" cy="857250"/>
          </a:xfrm>
        </p:spPr>
        <p:txBody>
          <a:bodyPr>
            <a:noAutofit/>
          </a:bodyPr>
          <a:lstStyle>
            <a:lvl1pPr algn="ct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200150"/>
            <a:ext cx="6172200" cy="3810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1645C-D11E-5944-8710-7B0E34AD1023}" type="datetime1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9700" y="5032726"/>
            <a:ext cx="4038600" cy="110774"/>
          </a:xfrm>
        </p:spPr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5010" y="1037967"/>
            <a:ext cx="6843585" cy="1545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 userDrawn="1"/>
        </p:nvSpPr>
        <p:spPr>
          <a:xfrm>
            <a:off x="2751667" y="53086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2786612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3305176"/>
            <a:ext cx="5829300" cy="1021556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180035"/>
            <a:ext cx="58293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E7347-DF22-124A-A0B5-13C8CB6743CC}" type="datetime1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80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3028950" cy="38099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200151"/>
            <a:ext cx="3028950" cy="38099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9B3C1-E6E2-CF42-A0BE-5B34EF897229}" type="datetime1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1051321"/>
            <a:ext cx="6858000" cy="0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7366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338263"/>
            <a:ext cx="3030141" cy="5168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1818084"/>
            <a:ext cx="3030141" cy="31920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0" y="1338263"/>
            <a:ext cx="3031331" cy="5168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0" y="1818084"/>
            <a:ext cx="3031331" cy="31920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CC838-6D57-584B-8470-C69026218F7D}" type="datetime1">
              <a:rPr lang="en-US" smtClean="0"/>
              <a:t>4/25/18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1051321"/>
            <a:ext cx="6858000" cy="0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750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A44E4-EF73-014C-9B6E-1A4744FF3602}" type="datetime1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051321"/>
            <a:ext cx="6858000" cy="0"/>
          </a:xfrm>
          <a:prstGeom prst="line">
            <a:avLst/>
          </a:prstGeom>
          <a:ln w="76200" cap="sq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077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A7365-75AA-2847-8A0F-F5769767B852}" type="datetime1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76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DACC1-6E37-8F46-B34D-C336472FAC58}" type="datetime1">
              <a:rPr lang="en-US" smtClean="0"/>
              <a:t>4/25/18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371600" y="5032726"/>
            <a:ext cx="4057650" cy="110774"/>
          </a:xfrm>
        </p:spPr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347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1" y="204787"/>
            <a:ext cx="2256235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204789"/>
            <a:ext cx="383381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1" y="1076327"/>
            <a:ext cx="2256235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69676-1001-8648-BBB0-97F9836DB7CF}" type="datetime1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5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33350"/>
            <a:ext cx="6858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200150"/>
            <a:ext cx="61722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5032726"/>
            <a:ext cx="1600200" cy="1214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28196144-A68E-654A-B95B-DFFBC0910FF9}" type="datetime1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5032726"/>
            <a:ext cx="2171700" cy="1214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5032726"/>
            <a:ext cx="1600200" cy="1214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4D267013-DFFC-4352-B274-32112D0CCE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604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3" r:id="rId7"/>
    <p:sldLayoutId id="2147483655" r:id="rId8"/>
    <p:sldLayoutId id="2147483656" r:id="rId9"/>
    <p:sldLayoutId id="2147483657" r:id="rId10"/>
    <p:sldLayoutId id="2147483664" r:id="rId11"/>
    <p:sldLayoutId id="2147483665" r:id="rId12"/>
    <p:sldLayoutId id="2147483666" r:id="rId13"/>
    <p:sldLayoutId id="2147483667" r:id="rId14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spcBef>
          <a:spcPct val="0"/>
        </a:spcBef>
        <a:buNone/>
        <a:defRPr sz="4000" b="0" i="0" kern="1200" cap="none" spc="0">
          <a:ln>
            <a:noFill/>
          </a:ln>
          <a:solidFill>
            <a:srgbClr val="C00000"/>
          </a:solidFill>
          <a:effectLst/>
          <a:latin typeface="Helvetica Neue Light" charset="0"/>
          <a:ea typeface="Helvetica Neue Light" charset="0"/>
          <a:cs typeface="Helvetica Neue Light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C00000"/>
        </a:buClr>
        <a:buFont typeface="Wingdings" pitchFamily="2" charset="2"/>
        <a:buChar char="§"/>
        <a:defRPr lang="en-US" sz="2800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C00000"/>
        </a:buClr>
        <a:buFont typeface="Wingdings" charset="2"/>
        <a:buChar char="§"/>
        <a:defRPr lang="en-US" sz="2400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C00000"/>
        </a:buClr>
        <a:buFont typeface="Wingdings" charset="2"/>
        <a:buChar char="§"/>
        <a:defRPr lang="en-US" sz="2000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lang="en-US" sz="1800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lang="en-US" sz="1800" b="0" i="0" kern="1200" dirty="0" smtClean="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arxiv.org/abs/1709.05584" TargetMode="External"/><Relationship Id="rId3" Type="http://schemas.openxmlformats.org/officeDocument/2006/relationships/hyperlink" Target="http://ieeexplore.ieee.org/document/4700287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7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611.08097" TargetMode="External"/><Relationship Id="rId3" Type="http://schemas.openxmlformats.org/officeDocument/2006/relationships/image" Target="../media/image16.t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Relationship Id="rId3" Type="http://schemas.openxmlformats.org/officeDocument/2006/relationships/image" Target="../media/image10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1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2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9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arxiv.org/abs/1609.02907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609.02907" TargetMode="External"/><Relationship Id="rId3" Type="http://schemas.openxmlformats.org/officeDocument/2006/relationships/image" Target="../media/image3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arxiv.org/abs/1706.02216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3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Relationship Id="rId3" Type="http://schemas.openxmlformats.org/officeDocument/2006/relationships/image" Target="../media/image34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arxiv.org/abs/1511.05493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406.1078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2.00910" TargetMode="External"/><Relationship Id="rId4" Type="http://schemas.openxmlformats.org/officeDocument/2006/relationships/hyperlink" Target="https://arxiv.org/abs/1611.08097" TargetMode="External"/><Relationship Id="rId5" Type="http://schemas.openxmlformats.org/officeDocument/2006/relationships/hyperlink" Target="https://arxiv.org/pdf/1611.08402.pdf" TargetMode="External"/><Relationship Id="rId6" Type="http://schemas.openxmlformats.org/officeDocument/2006/relationships/hyperlink" Target="https://arxiv.org/abs/1801.10247" TargetMode="External"/><Relationship Id="rId7" Type="http://schemas.openxmlformats.org/officeDocument/2006/relationships/hyperlink" Target="https://arxiv.org/abs/1710.10568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710.10903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arxiv.org/abs/1509.09292" TargetMode="External"/><Relationship Id="rId3" Type="http://schemas.openxmlformats.org/officeDocument/2006/relationships/hyperlink" Target="https://arxiv.org/abs/1511.05493" TargetMode="Externa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509.09292" TargetMode="External"/><Relationship Id="rId3" Type="http://schemas.openxmlformats.org/officeDocument/2006/relationships/image" Target="../media/image48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511.05493" TargetMode="External"/><Relationship Id="rId3" Type="http://schemas.openxmlformats.org/officeDocument/2006/relationships/image" Target="../media/image49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8597" y="1125612"/>
            <a:ext cx="6172200" cy="3810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C00000"/>
                </a:solidFill>
              </a:rPr>
              <a:t>1) Node </a:t>
            </a:r>
            <a:r>
              <a:rPr lang="en-US" sz="3600" dirty="0" err="1" smtClean="0">
                <a:solidFill>
                  <a:srgbClr val="C00000"/>
                </a:solidFill>
              </a:rPr>
              <a:t>embeddings</a:t>
            </a:r>
            <a:endParaRPr lang="en-US" sz="3600" dirty="0" smtClean="0">
              <a:solidFill>
                <a:srgbClr val="C00000"/>
              </a:solidFill>
            </a:endParaRPr>
          </a:p>
          <a:p>
            <a:pPr lvl="1"/>
            <a:r>
              <a:rPr lang="en-US" dirty="0" smtClean="0"/>
              <a:t>Map nodes to low-dimensional </a:t>
            </a:r>
            <a:r>
              <a:rPr lang="en-US" dirty="0" err="1" smtClean="0"/>
              <a:t>embeddings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sz="3600" dirty="0" smtClean="0">
                <a:solidFill>
                  <a:srgbClr val="C00000"/>
                </a:solidFill>
              </a:rPr>
              <a:t>2) Graph neural networks</a:t>
            </a:r>
          </a:p>
          <a:p>
            <a:pPr marL="742950" lvl="2" indent="-342900">
              <a:buFont typeface="Wingdings" pitchFamily="2" charset="2"/>
              <a:buChar char="§"/>
            </a:pPr>
            <a:r>
              <a:rPr lang="en-US" sz="2400" dirty="0" smtClean="0"/>
              <a:t>Deep learning architectures for graph-structured data</a:t>
            </a:r>
            <a:endParaRPr lang="en-US" sz="2400" dirty="0" smtClean="0">
              <a:solidFill>
                <a:srgbClr val="C00000"/>
              </a:solidFill>
            </a:endParaRPr>
          </a:p>
          <a:p>
            <a:r>
              <a:rPr lang="en-US" sz="3600" dirty="0" smtClean="0">
                <a:solidFill>
                  <a:srgbClr val="C00000"/>
                </a:solidFill>
              </a:rPr>
              <a:t>3) Applications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733" y="2630400"/>
            <a:ext cx="863023" cy="8630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932" y="1101174"/>
            <a:ext cx="609041" cy="5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53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28"/>
    </mc:Choice>
    <mc:Fallback xmlns="">
      <p:transition spd="slow" advTm="492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895350"/>
            <a:ext cx="6134100" cy="255117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The Basics: Graph Neural Networks</a:t>
            </a:r>
            <a:endParaRPr lang="en-US" sz="36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62712" y="3584686"/>
            <a:ext cx="5791200" cy="1234202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Based on material from: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Hamilton et al. 2017.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  <a:hlinkClick r:id="rId2"/>
              </a:rPr>
              <a:t>Representation Learning on Graphs: Methods and Applications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US" sz="1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IEEE Data Engineering Bulletin on Graph Systems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Scarselli et al. 2005.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  <a:hlinkClick r:id="rId3"/>
              </a:rPr>
              <a:t>The Graph Neural Network Model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US" sz="1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IEEE Transactions on Neural Networks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85630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8496" y="1131286"/>
                <a:ext cx="6507480" cy="381000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Assume we have a graph </a:t>
                </a:r>
                <a:r>
                  <a:rPr lang="en-US" dirty="0" smtClean="0">
                    <a:latin typeface="Cambria Math" charset="0"/>
                    <a:ea typeface="Cambria Math" charset="0"/>
                    <a:cs typeface="Cambria Math" charset="0"/>
                  </a:rPr>
                  <a:t>G</a:t>
                </a:r>
                <a:r>
                  <a:rPr lang="en-US" dirty="0" smtClean="0"/>
                  <a:t>:</a:t>
                </a:r>
              </a:p>
              <a:p>
                <a:pPr lvl="1"/>
                <a:r>
                  <a:rPr lang="en-US" dirty="0" smtClean="0">
                    <a:latin typeface="Cambria Math" charset="0"/>
                    <a:ea typeface="Cambria Math" charset="0"/>
                    <a:cs typeface="Cambria Math" charset="0"/>
                  </a:rPr>
                  <a:t>V</a:t>
                </a:r>
                <a:r>
                  <a:rPr lang="en-US" dirty="0" smtClean="0"/>
                  <a:t> is the vertex set.</a:t>
                </a:r>
              </a:p>
              <a:p>
                <a:pPr lvl="1"/>
                <a:r>
                  <a:rPr lang="en-US" b="1" dirty="0" smtClean="0">
                    <a:latin typeface="Cambria Math" charset="0"/>
                    <a:ea typeface="Cambria Math" charset="0"/>
                    <a:cs typeface="Cambria Math" charset="0"/>
                  </a:rPr>
                  <a:t>A</a:t>
                </a:r>
                <a:r>
                  <a:rPr lang="en-US" dirty="0" smtClean="0"/>
                  <a:t> is the adjacency matrix (assume binary).</a:t>
                </a:r>
              </a:p>
              <a:p>
                <a:pPr lvl="1"/>
                <a:r>
                  <a:rPr lang="en-US" b="1" dirty="0" smtClean="0">
                    <a:solidFill>
                      <a:schemeClr val="accent2"/>
                    </a:solidFill>
                    <a:latin typeface="Cambria Math" charset="0"/>
                    <a:ea typeface="Cambria Math" charset="0"/>
                    <a:cs typeface="Cambria Math" charset="0"/>
                  </a:rPr>
                  <a:t>X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sSup>
                      <m:sSupPr>
                        <m:ctrlPr>
                          <a:rPr lang="en-CA" b="1" i="1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CA" b="1" i="0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R</m:t>
                        </m:r>
                      </m:e>
                      <m:sup>
                        <m:r>
                          <a:rPr lang="en-CA" b="1" i="1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𝒎</m:t>
                        </m:r>
                        <m:r>
                          <a:rPr lang="en-CA" b="1" i="1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×|</m:t>
                        </m:r>
                        <m:r>
                          <a:rPr lang="en-CA" b="1" i="1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𝑽</m:t>
                        </m:r>
                        <m:r>
                          <a:rPr lang="en-CA" b="1" i="1" smtClean="0">
                            <a:solidFill>
                              <a:schemeClr val="accent2"/>
                            </a:solidFill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</m:sup>
                    </m:sSup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 is a matrix of node features.</a:t>
                </a:r>
              </a:p>
              <a:p>
                <a:pPr lvl="2"/>
                <a:r>
                  <a:rPr lang="en-US" dirty="0" smtClean="0">
                    <a:solidFill>
                      <a:schemeClr val="accent1"/>
                    </a:solidFill>
                  </a:rPr>
                  <a:t>Categorical attributes, text, image data</a:t>
                </a:r>
              </a:p>
              <a:p>
                <a:pPr lvl="3"/>
                <a:r>
                  <a:rPr lang="en-US" dirty="0" smtClean="0">
                    <a:solidFill>
                      <a:schemeClr val="accent1"/>
                    </a:solidFill>
                  </a:rPr>
                  <a:t>E.g., profile information in a social network.</a:t>
                </a:r>
              </a:p>
              <a:p>
                <a:pPr lvl="2"/>
                <a:r>
                  <a:rPr lang="en-US" dirty="0" smtClean="0">
                    <a:solidFill>
                      <a:schemeClr val="accent1"/>
                    </a:solidFill>
                  </a:rPr>
                  <a:t>Node degrees, clustering coefficients, etc.</a:t>
                </a:r>
              </a:p>
              <a:p>
                <a:pPr lvl="2"/>
                <a:r>
                  <a:rPr lang="en-US" dirty="0" smtClean="0">
                    <a:solidFill>
                      <a:schemeClr val="accent1"/>
                    </a:solidFill>
                  </a:rPr>
                  <a:t>Indicator vectors (i.e., one-hot encoding of each node)</a:t>
                </a:r>
                <a:endParaRPr lang="en-US" dirty="0">
                  <a:solidFill>
                    <a:schemeClr val="accent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8496" y="1131286"/>
                <a:ext cx="6507480" cy="3810000"/>
              </a:xfrm>
              <a:blipFill rotWithShape="0">
                <a:blip r:embed="rId2"/>
                <a:stretch>
                  <a:fillRect l="-1592" t="-1920" r="-2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990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" y="1114807"/>
            <a:ext cx="6705600" cy="1066800"/>
          </a:xfrm>
        </p:spPr>
        <p:txBody>
          <a:bodyPr>
            <a:normAutofit/>
          </a:bodyPr>
          <a:lstStyle/>
          <a:p>
            <a:r>
              <a:rPr lang="en-CA" b="1" dirty="0" smtClean="0">
                <a:solidFill>
                  <a:schemeClr val="accent2"/>
                </a:solidFill>
              </a:rPr>
              <a:t>Key idea</a:t>
            </a:r>
            <a:r>
              <a:rPr lang="en-CA" b="1" dirty="0">
                <a:solidFill>
                  <a:schemeClr val="accent2"/>
                </a:solidFill>
              </a:rPr>
              <a:t>: </a:t>
            </a:r>
            <a:r>
              <a:rPr lang="en-CA" dirty="0"/>
              <a:t>Generate node </a:t>
            </a:r>
            <a:r>
              <a:rPr lang="en-CA" dirty="0" err="1"/>
              <a:t>embeddings</a:t>
            </a:r>
            <a:r>
              <a:rPr lang="en-CA" dirty="0"/>
              <a:t> based on local neighborhoods. </a:t>
            </a:r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0751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956351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" y="1114807"/>
            <a:ext cx="6602669" cy="1066800"/>
          </a:xfrm>
        </p:spPr>
        <p:txBody>
          <a:bodyPr>
            <a:normAutofit fontScale="92500"/>
          </a:bodyPr>
          <a:lstStyle/>
          <a:p>
            <a:r>
              <a:rPr lang="en-CA" b="1" dirty="0" smtClean="0">
                <a:solidFill>
                  <a:schemeClr val="accent2"/>
                </a:solidFill>
              </a:rPr>
              <a:t>Intuition: </a:t>
            </a:r>
            <a:r>
              <a:rPr lang="en-CA" dirty="0" smtClean="0"/>
              <a:t>Nodes aggregate information from their neighbors using neural networks</a:t>
            </a:r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0751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93398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1"/>
            <a:ext cx="6602669" cy="1066800"/>
          </a:xfrm>
        </p:spPr>
        <p:txBody>
          <a:bodyPr>
            <a:normAutofit/>
          </a:bodyPr>
          <a:lstStyle/>
          <a:p>
            <a:r>
              <a:rPr lang="en-CA" sz="2600" b="1" dirty="0" smtClean="0">
                <a:solidFill>
                  <a:schemeClr val="accent2"/>
                </a:solidFill>
              </a:rPr>
              <a:t>Intuition: </a:t>
            </a:r>
            <a:r>
              <a:rPr lang="en-US" sz="2600" dirty="0"/>
              <a:t>Network </a:t>
            </a:r>
            <a:r>
              <a:rPr lang="en-US" sz="2600" dirty="0" smtClean="0"/>
              <a:t>neighborhood </a:t>
            </a:r>
            <a:r>
              <a:rPr lang="en-US" sz="2600" dirty="0"/>
              <a:t>defines a computation </a:t>
            </a:r>
            <a:r>
              <a:rPr lang="en-US" sz="2600" dirty="0" smtClean="0"/>
              <a:t>graph</a:t>
            </a:r>
            <a:endParaRPr lang="en-CA" sz="2600" dirty="0">
              <a:solidFill>
                <a:schemeClr val="accent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6" y="3580318"/>
            <a:ext cx="6858000" cy="11973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1523669"/>
            <a:ext cx="1637520" cy="1656931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2133600" y="2647950"/>
            <a:ext cx="4114800" cy="1066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121243" y="2652069"/>
            <a:ext cx="2977979" cy="989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108886" y="2647950"/>
            <a:ext cx="2034746" cy="976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746422" y="2636043"/>
            <a:ext cx="372762" cy="988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121877" y="2649415"/>
            <a:ext cx="917885" cy="999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89006" y="2649415"/>
            <a:ext cx="1527009" cy="1020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12336" y="1983362"/>
            <a:ext cx="3810000" cy="740788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Every node defines a unique computation graph!</a:t>
            </a:r>
            <a:endParaRPr lang="en-US" sz="2000" dirty="0">
              <a:solidFill>
                <a:schemeClr val="accent1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58839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71600" y="5032726"/>
            <a:ext cx="4038600" cy="110774"/>
          </a:xfrm>
        </p:spPr>
        <p:txBody>
          <a:bodyPr/>
          <a:lstStyle/>
          <a:p>
            <a:r>
              <a:rPr lang="en-US" dirty="0" smtClean="0"/>
              <a:t>Representation Learning on Networks, </a:t>
            </a:r>
            <a:r>
              <a:rPr lang="en-US" dirty="0" err="1" smtClean="0"/>
              <a:t>snap.stanford.edu</a:t>
            </a:r>
            <a:r>
              <a:rPr lang="en-US" dirty="0" smtClean="0"/>
              <a:t>/</a:t>
            </a:r>
            <a:r>
              <a:rPr lang="en-US" dirty="0" err="1" smtClean="0"/>
              <a:t>proj</a:t>
            </a:r>
            <a:r>
              <a:rPr lang="en-US" dirty="0" smtClean="0"/>
              <a:t>/</a:t>
            </a:r>
            <a:r>
              <a:rPr lang="en-US" dirty="0" err="1" smtClean="0"/>
              <a:t>embeddings</a:t>
            </a:r>
            <a:r>
              <a:rPr lang="en-US" dirty="0" smtClean="0"/>
              <a:t>-www, WWW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257800" y="5032726"/>
            <a:ext cx="1600200" cy="121444"/>
          </a:xfrm>
        </p:spPr>
        <p:txBody>
          <a:bodyPr/>
          <a:lstStyle/>
          <a:p>
            <a:fld id="{4D267013-DFFC-4352-B274-32112D0CCE19}" type="slidenum">
              <a:rPr lang="en-US" smtClean="0"/>
              <a:t>15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268" y="1077948"/>
            <a:ext cx="6675119" cy="1066800"/>
          </a:xfrm>
        </p:spPr>
        <p:txBody>
          <a:bodyPr>
            <a:normAutofit fontScale="85000" lnSpcReduction="10000"/>
          </a:bodyPr>
          <a:lstStyle/>
          <a:p>
            <a:r>
              <a:rPr lang="en-CA" sz="2400" dirty="0" smtClean="0"/>
              <a:t>Nodes have </a:t>
            </a:r>
            <a:r>
              <a:rPr lang="en-CA" sz="2400" dirty="0" err="1" smtClean="0"/>
              <a:t>embeddings</a:t>
            </a:r>
            <a:r>
              <a:rPr lang="en-CA" sz="2400" dirty="0" smtClean="0"/>
              <a:t> at each layer.</a:t>
            </a:r>
          </a:p>
          <a:p>
            <a:r>
              <a:rPr lang="en-CA" sz="2400" dirty="0" smtClean="0"/>
              <a:t>Model can be arbitrary depth.</a:t>
            </a:r>
          </a:p>
          <a:p>
            <a:r>
              <a:rPr lang="en-CA" sz="2400" dirty="0" smtClean="0"/>
              <a:t>“layer-0” embedding of node </a:t>
            </a:r>
            <a:r>
              <a:rPr lang="en-CA" sz="2400" dirty="0" smtClean="0">
                <a:latin typeface="Cambria Math" charset="0"/>
                <a:ea typeface="Cambria Math" charset="0"/>
                <a:cs typeface="Cambria Math" charset="0"/>
              </a:rPr>
              <a:t>u</a:t>
            </a:r>
            <a:r>
              <a:rPr lang="en-CA" sz="2400" dirty="0" smtClean="0"/>
              <a:t> is its input feature, i.e. </a:t>
            </a:r>
            <a:r>
              <a:rPr lang="en-CA" sz="2400" dirty="0" err="1" smtClean="0">
                <a:latin typeface="Cambria Math" charset="0"/>
                <a:ea typeface="Cambria Math" charset="0"/>
                <a:cs typeface="Cambria Math" charset="0"/>
              </a:rPr>
              <a:t>x</a:t>
            </a:r>
            <a:r>
              <a:rPr lang="en-CA" sz="2400" baseline="-25000" dirty="0" err="1" smtClean="0">
                <a:latin typeface="Cambria Math" charset="0"/>
                <a:ea typeface="Cambria Math" charset="0"/>
                <a:cs typeface="Cambria Math" charset="0"/>
              </a:rPr>
              <a:t>u</a:t>
            </a:r>
            <a:r>
              <a:rPr lang="en-CA" sz="2400" dirty="0"/>
              <a:t>.</a:t>
            </a:r>
            <a:endParaRPr lang="en-CA" sz="2400" dirty="0" smtClean="0"/>
          </a:p>
          <a:p>
            <a:endParaRPr lang="en-CA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66" y="2517544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2608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002" y="2470707"/>
            <a:ext cx="347258" cy="2199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9385" y="3631644"/>
            <a:ext cx="355526" cy="2199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1035" y="2923352"/>
            <a:ext cx="355526" cy="2199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1203" y="3923991"/>
            <a:ext cx="355526" cy="21991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1382" y="4219195"/>
            <a:ext cx="355526" cy="21991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802" y="3308907"/>
            <a:ext cx="347258" cy="21991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946" y="4790235"/>
            <a:ext cx="347258" cy="21991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526030" y="2353104"/>
            <a:ext cx="1314450" cy="294846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563368" y="3192972"/>
            <a:ext cx="1219200" cy="314754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Layer-2</a:t>
            </a:r>
            <a:endParaRPr lang="en-US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407408" y="2382774"/>
            <a:ext cx="1219200" cy="314754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Layer-1</a:t>
            </a:r>
            <a:endParaRPr lang="en-US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638800" y="2077974"/>
            <a:ext cx="1219200" cy="314754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Layer-0</a:t>
            </a:r>
            <a:endParaRPr lang="en-US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90424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Neighborhood “Convolutions”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0"/>
            <a:ext cx="6702552" cy="3657600"/>
          </a:xfrm>
        </p:spPr>
        <p:txBody>
          <a:bodyPr>
            <a:normAutofit/>
          </a:bodyPr>
          <a:lstStyle/>
          <a:p>
            <a:r>
              <a:rPr lang="en-US" dirty="0" smtClean="0"/>
              <a:t>Neighborhood aggregation can be viewed as a center-surround filter.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Mathematically related to spectral graph convolutions</a:t>
            </a:r>
            <a:r>
              <a:rPr lang="en-US" dirty="0"/>
              <a:t> </a:t>
            </a:r>
            <a:r>
              <a:rPr lang="en-US" dirty="0" smtClean="0"/>
              <a:t>(see </a:t>
            </a:r>
            <a:r>
              <a:rPr lang="en-US" dirty="0" smtClean="0">
                <a:hlinkClick r:id="rId2"/>
              </a:rPr>
              <a:t>Bronstein et al., 2017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6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8200" y="2190750"/>
            <a:ext cx="5486400" cy="134440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21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0751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350007" y="2190751"/>
            <a:ext cx="3852673" cy="2322575"/>
            <a:chOff x="2350007" y="2190751"/>
            <a:chExt cx="3852673" cy="2322575"/>
          </a:xfrm>
        </p:grpSpPr>
        <p:sp>
          <p:nvSpPr>
            <p:cNvPr id="6" name="TextBox 5"/>
            <p:cNvSpPr txBox="1"/>
            <p:nvPr/>
          </p:nvSpPr>
          <p:spPr>
            <a:xfrm>
              <a:off x="3630167" y="327888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b="1" dirty="0" smtClean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???</a:t>
              </a:r>
              <a:endParaRPr lang="en-US" sz="24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519927" y="2324863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516879" y="321792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458967" y="405612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50007" y="2190751"/>
              <a:ext cx="3316225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b="1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w</a:t>
              </a:r>
              <a:r>
                <a:rPr lang="en-US" sz="2400" b="1" smtClean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hat’s in the box!?</a:t>
              </a:r>
              <a:endParaRPr lang="en-US" sz="24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</p:grp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0" y="1099566"/>
            <a:ext cx="6858000" cy="3810000"/>
          </a:xfrm>
        </p:spPr>
        <p:txBody>
          <a:bodyPr>
            <a:normAutofit/>
          </a:bodyPr>
          <a:lstStyle/>
          <a:p>
            <a:r>
              <a:rPr lang="en-CA" sz="2600" dirty="0" smtClean="0">
                <a:solidFill>
                  <a:schemeClr val="accent1"/>
                </a:solidFill>
              </a:rPr>
              <a:t>Key distinctions are in how different approaches aggregate information across the layers.</a:t>
            </a:r>
            <a:endParaRPr lang="en-CA" sz="2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91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0751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0" y="1123951"/>
            <a:ext cx="6702552" cy="106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itchFamily="2" charset="2"/>
              <a:buChar char="§"/>
              <a:defRPr lang="en-US" sz="2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4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0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n-US" sz="1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lang="en-US" sz="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 b="1" dirty="0" smtClean="0"/>
              <a:t>Basic approach: </a:t>
            </a:r>
            <a:r>
              <a:rPr lang="en-CA" sz="2400" dirty="0" smtClean="0"/>
              <a:t>Average neighbor information and apply a neural network.</a:t>
            </a:r>
            <a:endParaRPr lang="en-CA" sz="24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1633727" y="1968247"/>
            <a:ext cx="3200401" cy="1517903"/>
            <a:chOff x="1633727" y="1968247"/>
            <a:chExt cx="3200401" cy="1517903"/>
          </a:xfrm>
        </p:grpSpPr>
        <p:sp>
          <p:nvSpPr>
            <p:cNvPr id="16" name="TextBox 15"/>
            <p:cNvSpPr txBox="1"/>
            <p:nvPr/>
          </p:nvSpPr>
          <p:spPr>
            <a:xfrm>
              <a:off x="1633727" y="1968247"/>
              <a:ext cx="3200401" cy="9602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1) average messages from neighbors </a:t>
              </a:r>
              <a:endParaRPr lang="en-US" sz="2400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3733800" y="2800350"/>
              <a:ext cx="609600" cy="685800"/>
            </a:xfrm>
            <a:prstGeom prst="straightConnector1">
              <a:avLst/>
            </a:prstGeom>
            <a:ln w="793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2240279" y="3630168"/>
            <a:ext cx="3316225" cy="1239774"/>
            <a:chOff x="2240279" y="3630168"/>
            <a:chExt cx="3316225" cy="1239774"/>
          </a:xfrm>
        </p:grpSpPr>
        <p:sp>
          <p:nvSpPr>
            <p:cNvPr id="12" name="TextBox 11"/>
            <p:cNvSpPr txBox="1"/>
            <p:nvPr/>
          </p:nvSpPr>
          <p:spPr>
            <a:xfrm>
              <a:off x="2240279" y="4412743"/>
              <a:ext cx="3316225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dirty="0" smtClean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2) apply neural network</a:t>
              </a:r>
              <a:endParaRPr lang="en-US" sz="2400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3419856" y="3630168"/>
              <a:ext cx="539496" cy="850392"/>
            </a:xfrm>
            <a:prstGeom prst="straightConnector1">
              <a:avLst/>
            </a:prstGeom>
            <a:ln w="793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908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2194560" y="2753946"/>
            <a:ext cx="3685032" cy="2446020"/>
            <a:chOff x="2194560" y="2919222"/>
            <a:chExt cx="3685032" cy="2446020"/>
          </a:xfrm>
        </p:grpSpPr>
        <p:sp>
          <p:nvSpPr>
            <p:cNvPr id="16" name="Rectangle 15"/>
            <p:cNvSpPr/>
            <p:nvPr/>
          </p:nvSpPr>
          <p:spPr>
            <a:xfrm>
              <a:off x="2194560" y="2919222"/>
              <a:ext cx="1819656" cy="1133856"/>
            </a:xfrm>
            <a:prstGeom prst="rect">
              <a:avLst/>
            </a:prstGeom>
            <a:solidFill>
              <a:schemeClr val="accent2">
                <a:alpha val="60000"/>
              </a:schemeClr>
            </a:solidFill>
            <a:ln w="2222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77896" y="4388280"/>
              <a:ext cx="2901696" cy="97696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dirty="0" smtClean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average of neighbor’s previous layer </a:t>
              </a:r>
              <a:r>
                <a:rPr lang="en-US" dirty="0" err="1" smtClean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embeddings</a:t>
              </a:r>
              <a:endParaRPr lang="en-US" i="1" dirty="0">
                <a:solidFill>
                  <a:schemeClr val="accent2"/>
                </a:solidFill>
                <a:latin typeface="Cambria Math" charset="0"/>
                <a:ea typeface="Cambria Math" charset="0"/>
                <a:cs typeface="Cambria Math" charset="0"/>
                <a:sym typeface="Open Sans"/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H="1" flipV="1">
              <a:off x="3462528" y="4114038"/>
              <a:ext cx="697992" cy="357378"/>
            </a:xfrm>
            <a:prstGeom prst="straightConnector1">
              <a:avLst/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The Math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09700" y="5051776"/>
            <a:ext cx="4038600" cy="110774"/>
          </a:xfrm>
        </p:spPr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914900" y="5041106"/>
            <a:ext cx="1600200" cy="121444"/>
          </a:xfrm>
        </p:spPr>
        <p:txBody>
          <a:bodyPr/>
          <a:lstStyle/>
          <a:p>
            <a:fld id="{4D267013-DFFC-4352-B274-32112D0CCE19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36576" y="1023367"/>
            <a:ext cx="6702552" cy="1066800"/>
          </a:xfrm>
        </p:spPr>
        <p:txBody>
          <a:bodyPr>
            <a:normAutofit/>
          </a:bodyPr>
          <a:lstStyle/>
          <a:p>
            <a:r>
              <a:rPr lang="en-CA" sz="2400" b="1" dirty="0" smtClean="0"/>
              <a:t>Basic approach: </a:t>
            </a:r>
            <a:r>
              <a:rPr lang="en-CA" sz="2400" dirty="0" smtClean="0"/>
              <a:t>Average neighbor messages and apply a neural network.</a:t>
            </a:r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361188" y="1809750"/>
            <a:ext cx="4710684" cy="1019634"/>
            <a:chOff x="361188" y="1975026"/>
            <a:chExt cx="4710684" cy="1019634"/>
          </a:xfrm>
        </p:grpSpPr>
        <p:sp>
          <p:nvSpPr>
            <p:cNvPr id="39" name="Rectangle 38"/>
            <p:cNvSpPr/>
            <p:nvPr/>
          </p:nvSpPr>
          <p:spPr>
            <a:xfrm>
              <a:off x="361188" y="2359152"/>
              <a:ext cx="1101852" cy="438912"/>
            </a:xfrm>
            <a:prstGeom prst="rect">
              <a:avLst/>
            </a:prstGeom>
            <a:solidFill>
              <a:schemeClr val="accent4">
                <a:alpha val="60000"/>
              </a:schemeClr>
            </a:solidFill>
            <a:ln w="222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92808" y="1975026"/>
              <a:ext cx="3179064" cy="10196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dirty="0" smtClean="0">
                  <a:solidFill>
                    <a:schemeClr val="accent4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Initial “layer 0” </a:t>
              </a:r>
              <a:r>
                <a:rPr lang="en-US" dirty="0" err="1" smtClean="0">
                  <a:solidFill>
                    <a:schemeClr val="accent4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embeddings</a:t>
              </a:r>
              <a:r>
                <a:rPr lang="en-US" dirty="0" smtClean="0">
                  <a:solidFill>
                    <a:schemeClr val="accent4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are equal to node features</a:t>
              </a:r>
              <a:endParaRPr lang="en-US" i="1" dirty="0">
                <a:solidFill>
                  <a:schemeClr val="accent4"/>
                </a:solidFill>
                <a:latin typeface="Cambria Math" charset="0"/>
                <a:ea typeface="Cambria Math" charset="0"/>
                <a:cs typeface="Cambria Math" charset="0"/>
                <a:sym typeface="Open Sans"/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>
              <a:off x="1527048" y="2432304"/>
              <a:ext cx="493776" cy="166878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33528" y="3055698"/>
            <a:ext cx="1371600" cy="1760982"/>
            <a:chOff x="33528" y="3220974"/>
            <a:chExt cx="1371600" cy="1760982"/>
          </a:xfrm>
        </p:grpSpPr>
        <p:sp>
          <p:nvSpPr>
            <p:cNvPr id="28" name="Rectangle 27"/>
            <p:cNvSpPr/>
            <p:nvPr/>
          </p:nvSpPr>
          <p:spPr>
            <a:xfrm>
              <a:off x="361188" y="3220974"/>
              <a:ext cx="443484" cy="408432"/>
            </a:xfrm>
            <a:prstGeom prst="rect">
              <a:avLst/>
            </a:prstGeom>
            <a:solidFill>
              <a:schemeClr val="accent3">
                <a:alpha val="60000"/>
              </a:schemeClr>
            </a:solidFill>
            <a:ln w="222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 flipH="1" flipV="1">
              <a:off x="573024" y="3656076"/>
              <a:ext cx="3048" cy="259080"/>
            </a:xfrm>
            <a:prstGeom prst="straightConnector1">
              <a:avLst/>
            </a:prstGeom>
            <a:ln w="1905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3528" y="3962322"/>
              <a:ext cx="1371600" cy="10196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dirty="0" err="1" smtClean="0">
                  <a:solidFill>
                    <a:schemeClr val="accent3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kth</a:t>
              </a:r>
              <a:r>
                <a:rPr lang="en-US" dirty="0" smtClean="0">
                  <a:solidFill>
                    <a:schemeClr val="accent3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layer embedding of </a:t>
              </a:r>
              <a:r>
                <a:rPr lang="en-US" i="1" dirty="0" smtClean="0">
                  <a:solidFill>
                    <a:schemeClr val="accent3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v</a:t>
              </a:r>
              <a:endParaRPr lang="en-US" i="1" dirty="0">
                <a:solidFill>
                  <a:schemeClr val="accent3"/>
                </a:solidFill>
                <a:latin typeface="Cambria Math" charset="0"/>
                <a:ea typeface="Cambria Math" charset="0"/>
                <a:cs typeface="Cambria Math" charset="0"/>
                <a:sym typeface="Open Sans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106424" y="3138678"/>
            <a:ext cx="2033016" cy="1992630"/>
            <a:chOff x="1115568" y="3266694"/>
            <a:chExt cx="2033016" cy="1992630"/>
          </a:xfrm>
        </p:grpSpPr>
        <p:sp>
          <p:nvSpPr>
            <p:cNvPr id="14" name="Rectangle 13"/>
            <p:cNvSpPr/>
            <p:nvPr/>
          </p:nvSpPr>
          <p:spPr>
            <a:xfrm>
              <a:off x="1115568" y="3266694"/>
              <a:ext cx="201168" cy="298704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 flipV="1">
              <a:off x="1225296" y="3605022"/>
              <a:ext cx="813816" cy="72009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1176528" y="4239690"/>
              <a:ext cx="1972056" cy="10196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dirty="0" smtClean="0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non-linearity (e.g., </a:t>
              </a:r>
              <a:r>
                <a:rPr lang="en-US" dirty="0" err="1" smtClean="0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ReLU</a:t>
              </a:r>
              <a:r>
                <a:rPr lang="en-US" dirty="0" smtClean="0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or </a:t>
              </a:r>
              <a:r>
                <a:rPr lang="en-US" dirty="0" err="1" smtClean="0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tanh</a:t>
              </a:r>
              <a:r>
                <a:rPr lang="en-US" dirty="0" smtClean="0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)</a:t>
              </a:r>
              <a:endParaRPr lang="en-US" i="1" dirty="0">
                <a:solidFill>
                  <a:schemeClr val="accent1"/>
                </a:solidFill>
                <a:latin typeface="Cambria Math" charset="0"/>
                <a:ea typeface="Cambria Math" charset="0"/>
                <a:cs typeface="Cambria Math" charset="0"/>
                <a:sym typeface="Open Sans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724400" y="1879854"/>
            <a:ext cx="2078736" cy="1676478"/>
            <a:chOff x="4724400" y="2045130"/>
            <a:chExt cx="2078736" cy="1676478"/>
          </a:xfrm>
        </p:grpSpPr>
        <p:sp>
          <p:nvSpPr>
            <p:cNvPr id="25" name="Rectangle 24"/>
            <p:cNvSpPr/>
            <p:nvPr/>
          </p:nvSpPr>
          <p:spPr>
            <a:xfrm>
              <a:off x="4724400" y="3136392"/>
              <a:ext cx="652272" cy="585216"/>
            </a:xfrm>
            <a:prstGeom prst="rect">
              <a:avLst/>
            </a:prstGeom>
            <a:solidFill>
              <a:schemeClr val="accent6">
                <a:alpha val="60000"/>
              </a:schemeClr>
            </a:solidFill>
            <a:ln w="2222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93208" y="2045130"/>
              <a:ext cx="1709928" cy="10196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dirty="0" smtClean="0">
                  <a:solidFill>
                    <a:schemeClr val="accent6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previous layer embedding of </a:t>
              </a:r>
              <a:r>
                <a:rPr lang="en-US" i="1" dirty="0" smtClean="0">
                  <a:solidFill>
                    <a:schemeClr val="accent6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v</a:t>
              </a:r>
              <a:endParaRPr lang="en-US" i="1" dirty="0">
                <a:solidFill>
                  <a:schemeClr val="accent6"/>
                </a:solidFill>
                <a:latin typeface="Cambria Math" charset="0"/>
                <a:ea typeface="Cambria Math" charset="0"/>
                <a:cs typeface="Cambria Math" charset="0"/>
                <a:sym typeface="Open Sans"/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H="1">
              <a:off x="4965192" y="2660904"/>
              <a:ext cx="475488" cy="412164"/>
            </a:xfrm>
            <a:prstGeom prst="straightConnector1">
              <a:avLst/>
            </a:prstGeom>
            <a:ln w="19050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48" y="2219414"/>
            <a:ext cx="6455664" cy="158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3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971550"/>
            <a:ext cx="6134100" cy="255117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Part 2: </a:t>
            </a:r>
          </a:p>
          <a:p>
            <a:pPr algn="ctr"/>
            <a:r>
              <a:rPr lang="en-US" sz="48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Graph Neural Networks</a:t>
            </a:r>
            <a:endParaRPr lang="en-US" sz="48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66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Training the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20</a:t>
            </a:fld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984832"/>
            <a:ext cx="2893540" cy="2058865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1761240" y="3015506"/>
            <a:ext cx="4029960" cy="1994644"/>
            <a:chOff x="1761240" y="2818873"/>
            <a:chExt cx="4029960" cy="1994644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72921" y="2818873"/>
              <a:ext cx="393700" cy="238292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1761240" y="3129699"/>
              <a:ext cx="4029960" cy="1683818"/>
              <a:chOff x="1761240" y="3129699"/>
              <a:chExt cx="4029960" cy="1683818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1761240" y="3959436"/>
                <a:ext cx="4029960" cy="8540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68569" tIns="68569" rIns="68569" bIns="68569" rtlCol="0" anchor="t" anchorCtr="0">
                <a:noAutofit/>
              </a:bodyPr>
              <a:lstStyle/>
              <a:p>
                <a:pPr algn="ctr"/>
                <a:r>
                  <a:rPr lang="en-US" sz="2000" b="1" dirty="0" smtClean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Need to define a loss function on the </a:t>
                </a:r>
                <a:r>
                  <a:rPr lang="en-US" sz="2000" b="1" dirty="0" err="1" smtClean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embeddings</a:t>
                </a:r>
                <a:r>
                  <a:rPr lang="en-US" sz="2000" b="1" dirty="0" smtClean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, </a:t>
                </a:r>
                <a:r>
                  <a:rPr lang="en-US" sz="2000" b="1" dirty="0" smtClean="0">
                    <a:latin typeface="Apple Chancery" charset="0"/>
                    <a:ea typeface="Apple Chancery" charset="0"/>
                    <a:cs typeface="Apple Chancery" charset="0"/>
                    <a:sym typeface="Open Sans"/>
                  </a:rPr>
                  <a:t>L(</a:t>
                </a:r>
                <a:r>
                  <a:rPr lang="en-US" sz="2000" b="1" dirty="0" err="1" smtClean="0">
                    <a:latin typeface="Cambria Math" charset="0"/>
                    <a:ea typeface="Cambria Math" charset="0"/>
                    <a:cs typeface="Cambria Math" charset="0"/>
                    <a:sym typeface="Open Sans"/>
                  </a:rPr>
                  <a:t>z</a:t>
                </a:r>
                <a:r>
                  <a:rPr lang="en-US" sz="2000" b="1" baseline="-25000" dirty="0" err="1" smtClean="0">
                    <a:latin typeface="Cambria Math" charset="0"/>
                    <a:ea typeface="Cambria Math" charset="0"/>
                    <a:cs typeface="Cambria Math" charset="0"/>
                    <a:sym typeface="Open Sans"/>
                  </a:rPr>
                  <a:t>u</a:t>
                </a:r>
                <a:r>
                  <a:rPr lang="en-US" sz="2000" b="1" dirty="0" smtClean="0">
                    <a:latin typeface="Apple Chancery" charset="0"/>
                    <a:ea typeface="Apple Chancery" charset="0"/>
                    <a:cs typeface="Apple Chancery" charset="0"/>
                    <a:sym typeface="Open Sans"/>
                  </a:rPr>
                  <a:t>)!</a:t>
                </a:r>
                <a:endParaRPr lang="en-US" sz="2000" b="1" dirty="0">
                  <a:latin typeface="Apple Chancery" charset="0"/>
                  <a:ea typeface="Apple Chancery" charset="0"/>
                  <a:cs typeface="Apple Chancery" charset="0"/>
                  <a:sym typeface="Open Sans"/>
                </a:endParaRPr>
              </a:p>
            </p:txBody>
          </p:sp>
          <p:cxnSp>
            <p:nvCxnSpPr>
              <p:cNvPr id="27" name="Straight Arrow Connector 26"/>
              <p:cNvCxnSpPr/>
              <p:nvPr/>
            </p:nvCxnSpPr>
            <p:spPr>
              <a:xfrm flipH="1" flipV="1">
                <a:off x="2960016" y="3129699"/>
                <a:ext cx="471341" cy="829559"/>
              </a:xfrm>
              <a:prstGeom prst="straightConnector1">
                <a:avLst/>
              </a:prstGeom>
              <a:ln w="50800">
                <a:solidFill>
                  <a:schemeClr val="accent1">
                    <a:shade val="95000"/>
                    <a:satMod val="105000"/>
                    <a:alpha val="49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679" y="2125654"/>
            <a:ext cx="1895573" cy="1918043"/>
          </a:xfrm>
          <a:prstGeom prst="rect">
            <a:avLst/>
          </a:prstGeom>
        </p:spPr>
      </p:pic>
      <p:sp>
        <p:nvSpPr>
          <p:cNvPr id="29" name="Content Placeholder 2"/>
          <p:cNvSpPr txBox="1">
            <a:spLocks/>
          </p:cNvSpPr>
          <p:nvPr/>
        </p:nvSpPr>
        <p:spPr>
          <a:xfrm>
            <a:off x="0" y="1123951"/>
            <a:ext cx="6702552" cy="106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itchFamily="2" charset="2"/>
              <a:buChar char="§"/>
              <a:defRPr lang="en-US" sz="2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4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0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n-US" sz="1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lang="en-US" sz="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 b="1" dirty="0" smtClean="0">
                <a:solidFill>
                  <a:schemeClr val="accent2"/>
                </a:solidFill>
              </a:rPr>
              <a:t>How do we train the model to generate “high-quality” </a:t>
            </a:r>
            <a:r>
              <a:rPr lang="en-CA" sz="2400" b="1" dirty="0" err="1" smtClean="0">
                <a:solidFill>
                  <a:schemeClr val="accent2"/>
                </a:solidFill>
              </a:rPr>
              <a:t>embeddings</a:t>
            </a:r>
            <a:r>
              <a:rPr lang="en-CA" sz="2400" b="1" dirty="0">
                <a:solidFill>
                  <a:schemeClr val="accent2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37306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262128" y="2713120"/>
            <a:ext cx="1036320" cy="414128"/>
          </a:xfrm>
          <a:prstGeom prst="rect">
            <a:avLst/>
          </a:prstGeom>
          <a:solidFill>
            <a:schemeClr val="accent2">
              <a:alpha val="6000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325880" y="1965960"/>
            <a:ext cx="438912" cy="438912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657600" y="1965960"/>
            <a:ext cx="411480" cy="420624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Training the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3181350"/>
            <a:ext cx="6650736" cy="1851376"/>
          </a:xfrm>
        </p:spPr>
        <p:txBody>
          <a:bodyPr>
            <a:normAutofit fontScale="85000" lnSpcReduction="10000"/>
          </a:bodyPr>
          <a:lstStyle/>
          <a:p>
            <a:r>
              <a:rPr lang="en-CA" dirty="0" smtClean="0">
                <a:solidFill>
                  <a:schemeClr val="accent2"/>
                </a:solidFill>
              </a:rPr>
              <a:t>After K-layers of neighborhood aggregation, we get output </a:t>
            </a:r>
            <a:r>
              <a:rPr lang="en-CA" dirty="0" err="1" smtClean="0">
                <a:solidFill>
                  <a:schemeClr val="accent2"/>
                </a:solidFill>
              </a:rPr>
              <a:t>embeddings</a:t>
            </a:r>
            <a:r>
              <a:rPr lang="en-CA" dirty="0" smtClean="0">
                <a:solidFill>
                  <a:schemeClr val="accent2"/>
                </a:solidFill>
              </a:rPr>
              <a:t> for each node.</a:t>
            </a:r>
          </a:p>
          <a:p>
            <a:r>
              <a:rPr lang="en-CA" b="1" dirty="0" smtClean="0"/>
              <a:t>We can feed these </a:t>
            </a:r>
            <a:r>
              <a:rPr lang="en-CA" b="1" dirty="0" err="1" smtClean="0"/>
              <a:t>embeddings</a:t>
            </a:r>
            <a:r>
              <a:rPr lang="en-CA" b="1" dirty="0" smtClean="0"/>
              <a:t> into any loss function</a:t>
            </a:r>
            <a:r>
              <a:rPr lang="en-CA" dirty="0" smtClean="0"/>
              <a:t> and run stochastic gradient descent to train the </a:t>
            </a:r>
            <a:r>
              <a:rPr lang="en-CA" dirty="0" smtClean="0">
                <a:solidFill>
                  <a:schemeClr val="accent1"/>
                </a:solidFill>
              </a:rPr>
              <a:t>aggregation parameters.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048256" y="969186"/>
            <a:ext cx="2240280" cy="65151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t</a:t>
            </a:r>
            <a:r>
              <a:rPr lang="en-US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rainable matrices (i.e., what we learn) </a:t>
            </a:r>
            <a:endParaRPr lang="en-US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1655064" y="1591056"/>
            <a:ext cx="804672" cy="31089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2880360" y="1591056"/>
            <a:ext cx="914400" cy="31089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1368552" y="2941320"/>
            <a:ext cx="387096" cy="213360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" y="1276350"/>
            <a:ext cx="6611112" cy="180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31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Training the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0150"/>
            <a:ext cx="6650736" cy="383257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Train in an </a:t>
            </a:r>
            <a:r>
              <a:rPr lang="en-US" sz="2400" b="1" dirty="0" smtClean="0"/>
              <a:t>unsupervised manner </a:t>
            </a:r>
            <a:r>
              <a:rPr lang="en-US" sz="2400" dirty="0" smtClean="0"/>
              <a:t>using only the graph structure.</a:t>
            </a:r>
          </a:p>
          <a:p>
            <a:r>
              <a:rPr lang="en-US" sz="2400" dirty="0" smtClean="0"/>
              <a:t>Unsupervised loss function can be anything from the last section, e.g., based on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</a:rPr>
              <a:t>R</a:t>
            </a:r>
            <a:r>
              <a:rPr lang="en-US" sz="2000" dirty="0" smtClean="0">
                <a:solidFill>
                  <a:schemeClr val="accent2"/>
                </a:solidFill>
              </a:rPr>
              <a:t>andom walks (node2vec, </a:t>
            </a:r>
            <a:r>
              <a:rPr lang="en-US" sz="2000" dirty="0" err="1" smtClean="0">
                <a:solidFill>
                  <a:schemeClr val="accent2"/>
                </a:solidFill>
              </a:rPr>
              <a:t>DeepWalk</a:t>
            </a:r>
            <a:r>
              <a:rPr lang="en-US" sz="2000" dirty="0" smtClean="0">
                <a:solidFill>
                  <a:schemeClr val="accent2"/>
                </a:solidFill>
              </a:rPr>
              <a:t>)</a:t>
            </a:r>
          </a:p>
          <a:p>
            <a:pPr lvl="1"/>
            <a:r>
              <a:rPr lang="en-US" sz="2000" dirty="0" smtClean="0">
                <a:solidFill>
                  <a:schemeClr val="accent2"/>
                </a:solidFill>
              </a:rPr>
              <a:t>Graph factorization</a:t>
            </a:r>
          </a:p>
          <a:p>
            <a:pPr lvl="1"/>
            <a:r>
              <a:rPr lang="en-US" sz="2000" dirty="0" smtClean="0">
                <a:solidFill>
                  <a:schemeClr val="accent2"/>
                </a:solidFill>
              </a:rPr>
              <a:t>i.e., train the model so that “similar” nodes have similar </a:t>
            </a:r>
            <a:r>
              <a:rPr lang="en-US" sz="2000" dirty="0" err="1" smtClean="0">
                <a:solidFill>
                  <a:schemeClr val="accent2"/>
                </a:solidFill>
              </a:rPr>
              <a:t>embeddings</a:t>
            </a:r>
            <a:r>
              <a:rPr lang="en-US" sz="2000" dirty="0" smtClean="0">
                <a:solidFill>
                  <a:schemeClr val="accent2"/>
                </a:solidFill>
              </a:rPr>
              <a:t>.</a:t>
            </a:r>
            <a:endParaRPr lang="en-US" sz="2400" dirty="0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8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Training the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467" y="1108870"/>
            <a:ext cx="6650736" cy="3832576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Alternative</a:t>
            </a:r>
            <a:r>
              <a:rPr lang="en-US" sz="2400" dirty="0" smtClean="0"/>
              <a:t>: Directly train the model for a supervised task (e.g., node classification):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83" y="2824851"/>
            <a:ext cx="1730014" cy="1953242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4626" y="2038350"/>
            <a:ext cx="2581372" cy="2611971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445417" y="2135760"/>
            <a:ext cx="3630889" cy="1068507"/>
            <a:chOff x="445417" y="2135760"/>
            <a:chExt cx="3630889" cy="1068507"/>
          </a:xfrm>
        </p:grpSpPr>
        <p:sp>
          <p:nvSpPr>
            <p:cNvPr id="45" name="TextBox 44"/>
            <p:cNvSpPr txBox="1"/>
            <p:nvPr/>
          </p:nvSpPr>
          <p:spPr>
            <a:xfrm>
              <a:off x="445417" y="2237883"/>
              <a:ext cx="1234126" cy="6372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b="1" dirty="0" smtClean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Human or bot?</a:t>
              </a:r>
              <a:endParaRPr lang="en-US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3466706" y="2619670"/>
              <a:ext cx="609600" cy="584597"/>
            </a:xfrm>
            <a:prstGeom prst="ellipse">
              <a:avLst/>
            </a:prstGeom>
            <a:noFill/>
            <a:ln w="44450">
              <a:solidFill>
                <a:schemeClr val="accent2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11458" y="2135760"/>
              <a:ext cx="1234126" cy="4707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b="1" dirty="0" smtClean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Human or bot?</a:t>
              </a:r>
              <a:endParaRPr lang="en-US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</p:grpSp>
      <p:sp>
        <p:nvSpPr>
          <p:cNvPr id="50" name="Rectangle 49"/>
          <p:cNvSpPr/>
          <p:nvPr/>
        </p:nvSpPr>
        <p:spPr>
          <a:xfrm>
            <a:off x="3810000" y="4476750"/>
            <a:ext cx="1371600" cy="301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2873212" y="4158598"/>
            <a:ext cx="3124200" cy="638026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000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e.g., an online social network </a:t>
            </a:r>
            <a:endParaRPr lang="en-US" sz="2000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83064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Training the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467" y="1108870"/>
            <a:ext cx="6650736" cy="3832576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Alternative</a:t>
            </a:r>
            <a:r>
              <a:rPr lang="en-US" sz="2400" dirty="0" smtClean="0"/>
              <a:t>: Directly train the model for a supervised task (e.g., node classification):</a:t>
            </a:r>
            <a:endParaRPr lang="en-US" sz="2400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177" y="2605629"/>
            <a:ext cx="5214172" cy="54835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390794" y="2647950"/>
            <a:ext cx="276206" cy="290950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795285" y="3636649"/>
            <a:ext cx="2115469" cy="894819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o</a:t>
            </a:r>
            <a:r>
              <a:rPr lang="en-US" dirty="0" smtClean="0">
                <a:solidFill>
                  <a:schemeClr val="accent4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utput node embedding</a:t>
            </a:r>
            <a:endParaRPr lang="en-US" i="1" dirty="0">
              <a:solidFill>
                <a:schemeClr val="accent4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12051" y="2647078"/>
            <a:ext cx="259080" cy="317754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4883085" y="3063711"/>
            <a:ext cx="669303" cy="98038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601040" y="2611223"/>
            <a:ext cx="165912" cy="301225"/>
          </a:xfrm>
          <a:prstGeom prst="rect">
            <a:avLst/>
          </a:prstGeom>
          <a:solidFill>
            <a:schemeClr val="accent2">
              <a:alpha val="6000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799003" y="2413262"/>
            <a:ext cx="1404593" cy="1979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6429080" y="2630079"/>
            <a:ext cx="169683" cy="273378"/>
          </a:xfrm>
          <a:prstGeom prst="rect">
            <a:avLst/>
          </a:prstGeom>
          <a:solidFill>
            <a:schemeClr val="accent2">
              <a:alpha val="60000"/>
            </a:schemeClr>
          </a:solidFill>
          <a:ln w="2222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6259398" y="2384981"/>
            <a:ext cx="188536" cy="160256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967391" y="1911183"/>
            <a:ext cx="1631442" cy="64978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c</a:t>
            </a:r>
            <a:r>
              <a:rPr lang="en-US" dirty="0" smtClean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lassification weights</a:t>
            </a:r>
            <a:endParaRPr lang="en-US" i="1" dirty="0">
              <a:solidFill>
                <a:schemeClr val="accent2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54" y="2982869"/>
            <a:ext cx="1730014" cy="1953242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 flipV="1">
            <a:off x="2856322" y="2969443"/>
            <a:ext cx="3233393" cy="716436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3319807" y="2650501"/>
            <a:ext cx="234098" cy="301225"/>
          </a:xfrm>
          <a:prstGeom prst="rect">
            <a:avLst/>
          </a:prstGeom>
          <a:solidFill>
            <a:schemeClr val="accent4">
              <a:alpha val="6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139993" y="2661499"/>
            <a:ext cx="234098" cy="301225"/>
          </a:xfrm>
          <a:prstGeom prst="rect">
            <a:avLst/>
          </a:prstGeom>
          <a:solidFill>
            <a:schemeClr val="accent4">
              <a:alpha val="6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4620749" y="4027368"/>
            <a:ext cx="2115469" cy="894819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</a:t>
            </a:r>
            <a:r>
              <a:rPr lang="en-US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ode class label</a:t>
            </a:r>
            <a:endParaRPr lang="en-US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 flipV="1">
            <a:off x="2592371" y="3026006"/>
            <a:ext cx="2856322" cy="106522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744771" y="3016577"/>
            <a:ext cx="611171" cy="661446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1102936" y="3139126"/>
            <a:ext cx="1502004" cy="540469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22868" y="2379285"/>
            <a:ext cx="1234126" cy="637292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b="1" dirty="0" smtClean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Human or bot?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00986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Overview of Model Design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788199"/>
            <a:ext cx="2893540" cy="20588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679" y="1929021"/>
            <a:ext cx="1895573" cy="1918043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2379874" y="1097102"/>
            <a:ext cx="3676848" cy="2522791"/>
            <a:chOff x="2379874" y="1097102"/>
            <a:chExt cx="3676848" cy="2522791"/>
          </a:xfrm>
        </p:grpSpPr>
        <p:sp>
          <p:nvSpPr>
            <p:cNvPr id="7" name="TextBox 6"/>
            <p:cNvSpPr txBox="1"/>
            <p:nvPr/>
          </p:nvSpPr>
          <p:spPr>
            <a:xfrm>
              <a:off x="2379874" y="1097102"/>
              <a:ext cx="3676848" cy="7338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sz="2000" b="1" dirty="0" smtClean="0"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1) Define a neighborhood aggregation function.</a:t>
              </a:r>
              <a:endParaRPr lang="en-US" sz="2000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  <p:cxnSp>
          <p:nvCxnSpPr>
            <p:cNvPr id="8" name="Straight Arrow Connector 7"/>
            <p:cNvCxnSpPr>
              <a:stCxn id="7" idx="2"/>
            </p:cNvCxnSpPr>
            <p:nvPr/>
          </p:nvCxnSpPr>
          <p:spPr>
            <a:xfrm>
              <a:off x="4218298" y="1830960"/>
              <a:ext cx="1051286" cy="176949"/>
            </a:xfrm>
            <a:prstGeom prst="straightConnector1">
              <a:avLst/>
            </a:prstGeom>
            <a:ln w="50800">
              <a:solidFill>
                <a:schemeClr val="accent1">
                  <a:shade val="95000"/>
                  <a:satMod val="105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7" idx="2"/>
            </p:cNvCxnSpPr>
            <p:nvPr/>
          </p:nvCxnSpPr>
          <p:spPr>
            <a:xfrm flipH="1">
              <a:off x="3822400" y="1830960"/>
              <a:ext cx="395898" cy="830329"/>
            </a:xfrm>
            <a:prstGeom prst="straightConnector1">
              <a:avLst/>
            </a:prstGeom>
            <a:ln w="50800">
              <a:solidFill>
                <a:schemeClr val="accent1">
                  <a:shade val="95000"/>
                  <a:satMod val="105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4217955" y="1840546"/>
              <a:ext cx="1155323" cy="996922"/>
            </a:xfrm>
            <a:prstGeom prst="straightConnector1">
              <a:avLst/>
            </a:prstGeom>
            <a:ln w="50800">
              <a:solidFill>
                <a:schemeClr val="accent1">
                  <a:shade val="95000"/>
                  <a:satMod val="105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4210099" y="1832691"/>
              <a:ext cx="1125472" cy="1787202"/>
            </a:xfrm>
            <a:prstGeom prst="straightConnector1">
              <a:avLst/>
            </a:prstGeom>
            <a:ln w="50800">
              <a:solidFill>
                <a:schemeClr val="accent1">
                  <a:shade val="95000"/>
                  <a:satMod val="105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1761240" y="2818873"/>
            <a:ext cx="3676848" cy="1874422"/>
            <a:chOff x="1761240" y="2818873"/>
            <a:chExt cx="3676848" cy="1874422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72921" y="2818873"/>
              <a:ext cx="393700" cy="238292"/>
            </a:xfrm>
            <a:prstGeom prst="rect">
              <a:avLst/>
            </a:prstGeom>
          </p:spPr>
        </p:pic>
        <p:grpSp>
          <p:nvGrpSpPr>
            <p:cNvPr id="27" name="Group 26"/>
            <p:cNvGrpSpPr/>
            <p:nvPr/>
          </p:nvGrpSpPr>
          <p:grpSpPr>
            <a:xfrm>
              <a:off x="1761240" y="3129699"/>
              <a:ext cx="3676848" cy="1563596"/>
              <a:chOff x="1761240" y="3129699"/>
              <a:chExt cx="3676848" cy="1563596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1761240" y="3959437"/>
                <a:ext cx="3676848" cy="73385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68569" tIns="68569" rIns="68569" bIns="68569" rtlCol="0" anchor="t" anchorCtr="0">
                <a:noAutofit/>
              </a:bodyPr>
              <a:lstStyle/>
              <a:p>
                <a:pPr algn="ctr"/>
                <a:r>
                  <a:rPr lang="en-US" sz="2000" b="1" dirty="0" smtClean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2) Define a loss function on the </a:t>
                </a:r>
                <a:r>
                  <a:rPr lang="en-US" sz="2000" b="1" dirty="0" err="1" smtClean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embeddings</a:t>
                </a:r>
                <a:r>
                  <a:rPr lang="en-US" sz="2000" b="1" dirty="0" smtClean="0"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, </a:t>
                </a:r>
                <a:r>
                  <a:rPr lang="en-US" sz="2000" b="1" dirty="0" smtClean="0">
                    <a:latin typeface="Apple Chancery" charset="0"/>
                    <a:ea typeface="Apple Chancery" charset="0"/>
                    <a:cs typeface="Apple Chancery" charset="0"/>
                    <a:sym typeface="Open Sans"/>
                  </a:rPr>
                  <a:t>L(</a:t>
                </a:r>
                <a:r>
                  <a:rPr lang="en-US" sz="2000" b="1" dirty="0" err="1" smtClean="0">
                    <a:latin typeface="Cambria Math" charset="0"/>
                    <a:ea typeface="Cambria Math" charset="0"/>
                    <a:cs typeface="Cambria Math" charset="0"/>
                    <a:sym typeface="Open Sans"/>
                  </a:rPr>
                  <a:t>z</a:t>
                </a:r>
                <a:r>
                  <a:rPr lang="en-US" sz="2000" b="1" baseline="-25000" dirty="0" err="1" smtClean="0">
                    <a:latin typeface="Cambria Math" charset="0"/>
                    <a:ea typeface="Cambria Math" charset="0"/>
                    <a:cs typeface="Cambria Math" charset="0"/>
                    <a:sym typeface="Open Sans"/>
                  </a:rPr>
                  <a:t>u</a:t>
                </a:r>
                <a:r>
                  <a:rPr lang="en-US" sz="2000" b="1" dirty="0" smtClean="0">
                    <a:latin typeface="Apple Chancery" charset="0"/>
                    <a:ea typeface="Apple Chancery" charset="0"/>
                    <a:cs typeface="Apple Chancery" charset="0"/>
                    <a:sym typeface="Open Sans"/>
                  </a:rPr>
                  <a:t>)</a:t>
                </a:r>
                <a:endParaRPr lang="en-US" sz="2000" b="1" dirty="0">
                  <a:latin typeface="Apple Chancery" charset="0"/>
                  <a:ea typeface="Apple Chancery" charset="0"/>
                  <a:cs typeface="Apple Chancery" charset="0"/>
                  <a:sym typeface="Open Sans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2960016" y="3129699"/>
                <a:ext cx="471341" cy="829559"/>
              </a:xfrm>
              <a:prstGeom prst="straightConnector1">
                <a:avLst/>
              </a:prstGeom>
              <a:ln w="50800">
                <a:solidFill>
                  <a:schemeClr val="accent1">
                    <a:shade val="95000"/>
                    <a:satMod val="105000"/>
                    <a:alpha val="49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31656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Overview of Model Design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52" y="1172656"/>
            <a:ext cx="1895573" cy="19180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49" y="3225374"/>
            <a:ext cx="5123092" cy="1643832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762000" y="3225374"/>
            <a:ext cx="5318289" cy="175197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444683" y="1557447"/>
            <a:ext cx="4212998" cy="686132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000" b="1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3</a:t>
            </a:r>
            <a:r>
              <a:rPr lang="en-US" sz="2000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) Train on a set of nodes, i.e., a batch of compute graphs</a:t>
            </a:r>
            <a:endParaRPr lang="en-US" sz="2000" b="1" dirty="0">
              <a:latin typeface="Apple Chancery" charset="0"/>
              <a:ea typeface="Apple Chancery" charset="0"/>
              <a:cs typeface="Apple Chancery" charset="0"/>
              <a:sym typeface="Open Sans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3381683" y="2243579"/>
            <a:ext cx="737830" cy="869862"/>
          </a:xfrm>
          <a:prstGeom prst="straightConnector1">
            <a:avLst/>
          </a:prstGeom>
          <a:ln w="50800">
            <a:solidFill>
              <a:schemeClr val="accent1">
                <a:shade val="95000"/>
                <a:satMod val="105000"/>
                <a:alpha val="4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>
            <a:spLocks noChangeAspect="1"/>
          </p:cNvSpPr>
          <p:nvPr/>
        </p:nvSpPr>
        <p:spPr>
          <a:xfrm>
            <a:off x="726648" y="1681704"/>
            <a:ext cx="274320" cy="27408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1548351" y="1155374"/>
            <a:ext cx="274320" cy="27408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1813873" y="1750834"/>
            <a:ext cx="274320" cy="27408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9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Overview of Model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52" y="1172656"/>
            <a:ext cx="1895573" cy="1918043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907355" y="1378338"/>
            <a:ext cx="4212998" cy="686132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000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4) Generate </a:t>
            </a:r>
            <a:r>
              <a:rPr lang="en-US" sz="2000" b="1" dirty="0" err="1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embeddings</a:t>
            </a:r>
            <a:r>
              <a:rPr lang="en-US" sz="2000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 for nodes as needed</a:t>
            </a:r>
            <a:endParaRPr lang="en-US" sz="2000" b="1" dirty="0">
              <a:latin typeface="Apple Chancery" charset="0"/>
              <a:ea typeface="Apple Chancery" charset="0"/>
              <a:cs typeface="Apple Chancery" charset="0"/>
              <a:sym typeface="Open Sans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3280528" y="2102177"/>
            <a:ext cx="292231" cy="1112363"/>
          </a:xfrm>
          <a:prstGeom prst="straightConnector1">
            <a:avLst/>
          </a:prstGeom>
          <a:ln w="50800">
            <a:solidFill>
              <a:schemeClr val="accent1">
                <a:shade val="95000"/>
                <a:satMod val="105000"/>
                <a:alpha val="4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7" y="3506470"/>
            <a:ext cx="6579063" cy="1148695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76435" y="3475400"/>
            <a:ext cx="6711884" cy="13061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3575047" y="2160323"/>
            <a:ext cx="3224753" cy="2583519"/>
            <a:chOff x="3575047" y="2160323"/>
            <a:chExt cx="3224753" cy="2583519"/>
          </a:xfrm>
        </p:grpSpPr>
        <p:sp>
          <p:nvSpPr>
            <p:cNvPr id="18" name="TextBox 17"/>
            <p:cNvSpPr txBox="1"/>
            <p:nvPr/>
          </p:nvSpPr>
          <p:spPr>
            <a:xfrm>
              <a:off x="3575047" y="2160323"/>
              <a:ext cx="3224753" cy="6861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sz="2000" b="1" dirty="0" smtClean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Even for nodes we never trained on!!!!</a:t>
              </a:r>
              <a:endParaRPr lang="en-US" sz="2000" b="1" dirty="0">
                <a:solidFill>
                  <a:schemeClr val="accent2"/>
                </a:solidFill>
                <a:latin typeface="Apple Chancery" charset="0"/>
                <a:ea typeface="Apple Chancery" charset="0"/>
                <a:cs typeface="Apple Chancery" charset="0"/>
                <a:sym typeface="Open Sans"/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864989" y="3518802"/>
              <a:ext cx="2854476" cy="1225040"/>
            </a:xfrm>
            <a:prstGeom prst="round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5092047" y="2782478"/>
              <a:ext cx="190754" cy="679763"/>
            </a:xfrm>
            <a:prstGeom prst="straightConnector1">
              <a:avLst/>
            </a:prstGeom>
            <a:ln w="50800">
              <a:solidFill>
                <a:schemeClr val="accent2"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307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Inductive Capability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28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41" y="2800350"/>
            <a:ext cx="6644159" cy="20337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9023" y="3523072"/>
            <a:ext cx="502060" cy="2730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6080" y="3528302"/>
            <a:ext cx="410720" cy="2961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-9427" y="1161165"/>
            <a:ext cx="6650736" cy="18513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pitchFamily="2" charset="2"/>
              <a:buChar char="§"/>
              <a:defRPr lang="en-US" sz="2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4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C00000"/>
              </a:buClr>
              <a:buFont typeface="Wingdings" charset="2"/>
              <a:buChar char="§"/>
              <a:defRPr lang="en-US" sz="20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lang="en-US" sz="1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lang="en-US" sz="800" b="0" i="0" kern="120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>
                <a:solidFill>
                  <a:schemeClr val="accent2"/>
                </a:solidFill>
              </a:rPr>
              <a:t>The same aggregation parameters are shared for all nodes.</a:t>
            </a:r>
          </a:p>
          <a:p>
            <a:r>
              <a:rPr lang="en-CA" dirty="0" smtClean="0"/>
              <a:t>The number of model parameters is </a:t>
            </a:r>
            <a:r>
              <a:rPr lang="en-CA" dirty="0" err="1" smtClean="0"/>
              <a:t>sublinear</a:t>
            </a:r>
            <a:r>
              <a:rPr lang="en-CA" dirty="0" smtClean="0"/>
              <a:t> in </a:t>
            </a:r>
            <a:r>
              <a:rPr lang="en-CA" dirty="0" smtClean="0">
                <a:latin typeface="Cambria Math" charset="0"/>
                <a:ea typeface="Cambria Math" charset="0"/>
                <a:cs typeface="Cambria Math" charset="0"/>
              </a:rPr>
              <a:t>|V| </a:t>
            </a:r>
            <a:r>
              <a:rPr lang="en-CA" dirty="0" smtClean="0"/>
              <a:t>and we can generalize to unseen nodes!</a:t>
            </a:r>
            <a:r>
              <a:rPr lang="en-CA" b="1" dirty="0" smtClean="0"/>
              <a:t> </a:t>
            </a:r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31590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ectangle"/>
          <p:cNvSpPr/>
          <p:nvPr/>
        </p:nvSpPr>
        <p:spPr>
          <a:xfrm>
            <a:off x="3746459" y="1270630"/>
            <a:ext cx="2655329" cy="2404766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26789" tIns="26789" rIns="26789" bIns="26789" anchor="ctr"/>
          <a:lstStyle/>
          <a:p>
            <a:endParaRPr sz="949"/>
          </a:p>
        </p:txBody>
      </p:sp>
      <p:sp>
        <p:nvSpPr>
          <p:cNvPr id="186" name="Rectangle"/>
          <p:cNvSpPr/>
          <p:nvPr/>
        </p:nvSpPr>
        <p:spPr>
          <a:xfrm>
            <a:off x="390743" y="1270630"/>
            <a:ext cx="2655329" cy="2404766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26789" tIns="26789" rIns="26789" bIns="26789" anchor="ctr"/>
          <a:lstStyle/>
          <a:p>
            <a:endParaRPr sz="949"/>
          </a:p>
        </p:txBody>
      </p:sp>
      <p:sp>
        <p:nvSpPr>
          <p:cNvPr id="187" name="This work: Learning to embed nodes, inductively (across distinct graph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Inductive Capability</a:t>
            </a:r>
            <a:endParaRPr dirty="0"/>
          </a:p>
        </p:txBody>
      </p:sp>
      <p:sp>
        <p:nvSpPr>
          <p:cNvPr id="188" name="Slide Number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90" name="Line"/>
          <p:cNvSpPr/>
          <p:nvPr/>
        </p:nvSpPr>
        <p:spPr>
          <a:xfrm flipV="1">
            <a:off x="5666650" y="2139696"/>
            <a:ext cx="240374" cy="461332"/>
          </a:xfrm>
          <a:prstGeom prst="line">
            <a:avLst/>
          </a:prstGeom>
          <a:ln w="25400">
            <a:solidFill>
              <a:srgbClr val="000000"/>
            </a:solidFill>
            <a:bevel/>
            <a:tailEnd type="triangle"/>
          </a:ln>
        </p:spPr>
        <p:txBody>
          <a:bodyPr lIns="24109" tIns="24109" rIns="24109" bIns="24109"/>
          <a:lstStyle/>
          <a:p>
            <a:pPr defTabSz="241082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 sz="633"/>
          </a:p>
        </p:txBody>
      </p:sp>
      <p:sp>
        <p:nvSpPr>
          <p:cNvPr id="191" name="Inductive node embedding          generalize to entirely unseen graphs"/>
          <p:cNvSpPr txBox="1"/>
          <p:nvPr/>
        </p:nvSpPr>
        <p:spPr>
          <a:xfrm>
            <a:off x="228600" y="3955105"/>
            <a:ext cx="6260352" cy="305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>
              <a:defRPr sz="3100"/>
            </a:lvl1pPr>
          </a:lstStyle>
          <a:p>
            <a:r>
              <a:rPr sz="1635">
                <a:latin typeface="Helvetica Neue Light" charset="0"/>
                <a:ea typeface="Helvetica Neue Light" charset="0"/>
                <a:cs typeface="Helvetica Neue Light" charset="0"/>
              </a:rPr>
              <a:t>Inductive node embedding          generalize to entirely unseen graphs</a:t>
            </a:r>
          </a:p>
        </p:txBody>
      </p:sp>
      <p:sp>
        <p:nvSpPr>
          <p:cNvPr id="192" name="e.g., train on protein interaction graph from model organism A and generate embeddings on newly collected data about organism B"/>
          <p:cNvSpPr txBox="1"/>
          <p:nvPr/>
        </p:nvSpPr>
        <p:spPr>
          <a:xfrm>
            <a:off x="214221" y="4368987"/>
            <a:ext cx="6656211" cy="557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9" tIns="26789" rIns="26789" bIns="26789" anchor="ctr">
            <a:spAutoFit/>
          </a:bodyPr>
          <a:lstStyle>
            <a:lvl1pPr algn="l">
              <a:defRPr sz="3100">
                <a:solidFill>
                  <a:srgbClr val="535353"/>
                </a:solidFill>
              </a:defRPr>
            </a:lvl1pPr>
          </a:lstStyle>
          <a:p>
            <a:r>
              <a:rPr sz="1635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e.g., train on protein interaction graph from model organism A and generate embeddings on newly collected data about organism B</a:t>
            </a:r>
          </a:p>
        </p:txBody>
      </p:sp>
      <p:sp>
        <p:nvSpPr>
          <p:cNvPr id="257" name="train on one graph"/>
          <p:cNvSpPr txBox="1"/>
          <p:nvPr/>
        </p:nvSpPr>
        <p:spPr>
          <a:xfrm>
            <a:off x="389617" y="3394976"/>
            <a:ext cx="2075488" cy="33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2400"/>
            </a:lvl1pPr>
          </a:lstStyle>
          <a:p>
            <a:r>
              <a:rPr sz="1800" b="1" dirty="0">
                <a:latin typeface="Helvetica Neue Light" charset="0"/>
                <a:ea typeface="Helvetica Neue Light" charset="0"/>
                <a:cs typeface="Helvetica Neue Light" charset="0"/>
              </a:rPr>
              <a:t>train on one graph</a:t>
            </a:r>
          </a:p>
        </p:txBody>
      </p:sp>
      <p:sp>
        <p:nvSpPr>
          <p:cNvPr id="258" name="generalize to an entirely new graph"/>
          <p:cNvSpPr txBox="1"/>
          <p:nvPr/>
        </p:nvSpPr>
        <p:spPr>
          <a:xfrm>
            <a:off x="3739762" y="3383650"/>
            <a:ext cx="2705468" cy="331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2400"/>
            </a:lvl1pPr>
          </a:lstStyle>
          <a:p>
            <a:r>
              <a:rPr sz="1800" b="1" dirty="0">
                <a:latin typeface="Helvetica Neue Light" charset="0"/>
                <a:ea typeface="Helvetica Neue Light" charset="0"/>
                <a:cs typeface="Helvetica Neue Light" charset="0"/>
              </a:rPr>
              <a:t>generalize </a:t>
            </a:r>
            <a:r>
              <a:rPr sz="18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to new </a:t>
            </a:r>
            <a:r>
              <a:rPr sz="1800" b="1" dirty="0">
                <a:latin typeface="Helvetica Neue Light" charset="0"/>
                <a:ea typeface="Helvetica Neue Light" charset="0"/>
                <a:cs typeface="Helvetica Neue Light" charset="0"/>
              </a:rPr>
              <a:t>graph</a:t>
            </a:r>
          </a:p>
        </p:txBody>
      </p:sp>
      <p:sp>
        <p:nvSpPr>
          <p:cNvPr id="259" name="Line"/>
          <p:cNvSpPr/>
          <p:nvPr/>
        </p:nvSpPr>
        <p:spPr>
          <a:xfrm>
            <a:off x="2743200" y="4144125"/>
            <a:ext cx="301886" cy="1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triangle"/>
          </a:ln>
        </p:spPr>
        <p:txBody>
          <a:bodyPr lIns="24109" tIns="24109" rIns="24109" bIns="24109"/>
          <a:lstStyle/>
          <a:p>
            <a:pPr defTabSz="241082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 sz="633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3420" y="1849628"/>
            <a:ext cx="431800" cy="292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19" y="1481698"/>
            <a:ext cx="1855027" cy="1759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1539" y="1858518"/>
            <a:ext cx="1554947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920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Embedding Nodes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685032" y="1975104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lIns="68569" tIns="68569" rIns="68569" bIns="68569" rtlCol="0" anchor="t" anchorCtr="0">
            <a:noAutofit/>
          </a:bodyPr>
          <a:lstStyle/>
          <a:p>
            <a:endParaRPr lang="en-US" sz="2857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41" y="2219784"/>
            <a:ext cx="5992640" cy="258882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0913" y="1045004"/>
            <a:ext cx="6656190" cy="1530437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Goal is to encode nodes so that </a:t>
            </a:r>
            <a:r>
              <a:rPr lang="en-US" sz="2400" dirty="0" smtClean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similarity in the embedding space (e.g., dot product) </a:t>
            </a:r>
            <a:r>
              <a:rPr lang="en-US" sz="2400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approximates </a:t>
            </a:r>
            <a:r>
              <a:rPr lang="en-US" sz="2400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similarity in the original network.  </a:t>
            </a:r>
            <a:endParaRPr lang="en-US" sz="2400" dirty="0">
              <a:solidFill>
                <a:schemeClr val="accent1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70744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Rectangle"/>
          <p:cNvSpPr/>
          <p:nvPr/>
        </p:nvSpPr>
        <p:spPr>
          <a:xfrm>
            <a:off x="2443431" y="1256339"/>
            <a:ext cx="1971138" cy="2382973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26789" tIns="26789" rIns="26789" bIns="26789" anchor="ctr"/>
          <a:lstStyle/>
          <a:p>
            <a:endParaRPr sz="949"/>
          </a:p>
        </p:txBody>
      </p:sp>
      <p:sp>
        <p:nvSpPr>
          <p:cNvPr id="262" name="Rectangle"/>
          <p:cNvSpPr/>
          <p:nvPr/>
        </p:nvSpPr>
        <p:spPr>
          <a:xfrm>
            <a:off x="91238" y="1274627"/>
            <a:ext cx="1971139" cy="2364685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26789" tIns="26789" rIns="26789" bIns="26789" anchor="ctr"/>
          <a:lstStyle/>
          <a:p>
            <a:endParaRPr sz="949"/>
          </a:p>
        </p:txBody>
      </p:sp>
      <p:sp>
        <p:nvSpPr>
          <p:cNvPr id="263" name="Rectangle"/>
          <p:cNvSpPr/>
          <p:nvPr/>
        </p:nvSpPr>
        <p:spPr>
          <a:xfrm>
            <a:off x="4719836" y="1265483"/>
            <a:ext cx="2039314" cy="2382973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</p:spPr>
        <p:txBody>
          <a:bodyPr lIns="26789" tIns="26789" rIns="26789" bIns="26789" anchor="ctr"/>
          <a:lstStyle/>
          <a:p>
            <a:endParaRPr sz="949"/>
          </a:p>
        </p:txBody>
      </p:sp>
      <p:sp>
        <p:nvSpPr>
          <p:cNvPr id="264" name="This work: Learning to embed nodes, inductively (on evolving graph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Inductive C</a:t>
            </a:r>
            <a:r>
              <a:rPr lang="en-US" dirty="0" smtClean="0"/>
              <a:t>apability</a:t>
            </a:r>
            <a:endParaRPr dirty="0"/>
          </a:p>
        </p:txBody>
      </p:sp>
      <p:sp>
        <p:nvSpPr>
          <p:cNvPr id="265" name="Slide Number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377" name="Line"/>
          <p:cNvSpPr/>
          <p:nvPr/>
        </p:nvSpPr>
        <p:spPr>
          <a:xfrm flipV="1">
            <a:off x="6373368" y="1508759"/>
            <a:ext cx="9144" cy="155447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bevel/>
            <a:tailEnd type="triangle" w="med" len="med"/>
          </a:ln>
          <a:effectLst/>
        </p:spPr>
        <p:txBody>
          <a:bodyPr wrap="square" lIns="24109" tIns="24109" rIns="24109" bIns="24109" numCol="1" anchor="t">
            <a:noAutofit/>
          </a:bodyPr>
          <a:lstStyle/>
          <a:p>
            <a:pPr defTabSz="241082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 sz="633"/>
          </a:p>
        </p:txBody>
      </p:sp>
      <p:sp>
        <p:nvSpPr>
          <p:cNvPr id="379" name="train at t=0"/>
          <p:cNvSpPr txBox="1"/>
          <p:nvPr/>
        </p:nvSpPr>
        <p:spPr>
          <a:xfrm>
            <a:off x="75397" y="3333750"/>
            <a:ext cx="1931218" cy="300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2400"/>
            </a:lvl1pPr>
          </a:lstStyle>
          <a:p>
            <a:r>
              <a:rPr sz="1600" b="1" dirty="0">
                <a:latin typeface="Helvetica Neue" charset="0"/>
                <a:ea typeface="Helvetica Neue" charset="0"/>
                <a:cs typeface="Helvetica Neue" charset="0"/>
              </a:rPr>
              <a:t>train </a:t>
            </a:r>
            <a:r>
              <a:rPr lang="en-CA" sz="1600" b="1" dirty="0" smtClean="0">
                <a:latin typeface="Helvetica Neue" charset="0"/>
                <a:ea typeface="Helvetica Neue" charset="0"/>
                <a:cs typeface="Helvetica Neue" charset="0"/>
              </a:rPr>
              <a:t>with snapshot</a:t>
            </a:r>
            <a:endParaRPr sz="16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0" name="new node arrives at t=1"/>
          <p:cNvSpPr txBox="1"/>
          <p:nvPr/>
        </p:nvSpPr>
        <p:spPr>
          <a:xfrm>
            <a:off x="2445879" y="3333750"/>
            <a:ext cx="1820352" cy="300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9" tIns="26789" rIns="26789" bIns="26789" anchor="ctr">
            <a:spAutoFit/>
          </a:bodyPr>
          <a:lstStyle>
            <a:lvl1pPr>
              <a:defRPr sz="2400"/>
            </a:lvl1pPr>
          </a:lstStyle>
          <a:p>
            <a:r>
              <a:rPr sz="1600" b="1" dirty="0">
                <a:latin typeface="Helvetica Neue" charset="0"/>
                <a:ea typeface="Helvetica Neue" charset="0"/>
                <a:cs typeface="Helvetica Neue" charset="0"/>
              </a:rPr>
              <a:t>new node </a:t>
            </a:r>
            <a:r>
              <a:rPr sz="1600" b="1" dirty="0" smtClean="0">
                <a:latin typeface="Helvetica Neue" charset="0"/>
                <a:ea typeface="Helvetica Neue" charset="0"/>
                <a:cs typeface="Helvetica Neue" charset="0"/>
              </a:rPr>
              <a:t>arrives</a:t>
            </a:r>
            <a:endParaRPr sz="16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1" name="generate embedding for new node at t=2"/>
          <p:cNvSpPr txBox="1"/>
          <p:nvPr/>
        </p:nvSpPr>
        <p:spPr>
          <a:xfrm>
            <a:off x="4721870" y="3105150"/>
            <a:ext cx="2059930" cy="546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9" tIns="26789" rIns="26789" bIns="26789" anchor="ctr">
            <a:spAutoFit/>
          </a:bodyPr>
          <a:lstStyle>
            <a:lvl1pPr algn="l">
              <a:defRPr sz="2400"/>
            </a:lvl1pPr>
          </a:lstStyle>
          <a:p>
            <a:r>
              <a:rPr sz="1600" b="1" dirty="0">
                <a:latin typeface="Helvetica Neue" charset="0"/>
                <a:ea typeface="Helvetica Neue" charset="0"/>
                <a:cs typeface="Helvetica Neue" charset="0"/>
              </a:rPr>
              <a:t>generate embedding for new </a:t>
            </a:r>
            <a:r>
              <a:rPr sz="1600" b="1" dirty="0" smtClean="0">
                <a:latin typeface="Helvetica Neue" charset="0"/>
                <a:ea typeface="Helvetica Neue" charset="0"/>
                <a:cs typeface="Helvetica Neue" charset="0"/>
              </a:rPr>
              <a:t>node</a:t>
            </a:r>
            <a:endParaRPr sz="16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2" name="Many application settings constantly encounter previously unseen nodes."/>
          <p:cNvSpPr txBox="1"/>
          <p:nvPr/>
        </p:nvSpPr>
        <p:spPr>
          <a:xfrm>
            <a:off x="75396" y="3764660"/>
            <a:ext cx="6624233" cy="305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 algn="l">
              <a:defRPr sz="3100"/>
            </a:pPr>
            <a:r>
              <a:rPr sz="1635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Many application settings constantly encounter previously </a:t>
            </a:r>
            <a:r>
              <a:rPr sz="1635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"/>
              </a:rPr>
              <a:t>unseen nodes.</a:t>
            </a:r>
          </a:p>
        </p:txBody>
      </p:sp>
      <p:sp>
        <p:nvSpPr>
          <p:cNvPr id="383" name="e.g., Reddit, YouTube, GoogleScholar, …."/>
          <p:cNvSpPr txBox="1"/>
          <p:nvPr/>
        </p:nvSpPr>
        <p:spPr>
          <a:xfrm>
            <a:off x="82094" y="4046379"/>
            <a:ext cx="3809745" cy="305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 algn="l">
              <a:defRPr sz="3100">
                <a:solidFill>
                  <a:srgbClr val="535353"/>
                </a:solidFill>
              </a:defRPr>
            </a:lvl1pPr>
          </a:lstStyle>
          <a:p>
            <a:r>
              <a:rPr sz="1635" dirty="0">
                <a:latin typeface="Helvetica Neue Light" charset="0"/>
                <a:ea typeface="Helvetica Neue Light" charset="0"/>
                <a:cs typeface="Helvetica Neue Light" charset="0"/>
              </a:rPr>
              <a:t>e.g., Reddit, YouTube, GoogleScholar, ….</a:t>
            </a:r>
          </a:p>
        </p:txBody>
      </p:sp>
      <p:sp>
        <p:nvSpPr>
          <p:cNvPr id="384" name="Need to generate new embeddings “on the fly”"/>
          <p:cNvSpPr txBox="1"/>
          <p:nvPr/>
        </p:nvSpPr>
        <p:spPr>
          <a:xfrm>
            <a:off x="67917" y="4434387"/>
            <a:ext cx="4273205" cy="305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 algn="l">
              <a:defRPr sz="3100"/>
            </a:pPr>
            <a:r>
              <a:rPr sz="1635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Need to generate new embeddings </a:t>
            </a:r>
            <a:r>
              <a:rPr sz="1635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"/>
              </a:rPr>
              <a:t>“on the fly”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pic>
        <p:nvPicPr>
          <p:cNvPr id="127" name="Picture 1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052" y="1291844"/>
            <a:ext cx="431800" cy="292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042" y="1726210"/>
            <a:ext cx="1363380" cy="14330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6700" y="1694506"/>
            <a:ext cx="1404947" cy="14190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0988" y="1620621"/>
            <a:ext cx="1478099" cy="149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61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Quick Recap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92788"/>
            <a:ext cx="6705600" cy="3336362"/>
          </a:xfrm>
        </p:spPr>
        <p:txBody>
          <a:bodyPr>
            <a:normAutofit/>
          </a:bodyPr>
          <a:lstStyle/>
          <a:p>
            <a:r>
              <a:rPr lang="en-CA" b="1" dirty="0" smtClean="0">
                <a:solidFill>
                  <a:schemeClr val="accent2"/>
                </a:solidFill>
              </a:rPr>
              <a:t>Recap: </a:t>
            </a:r>
            <a:r>
              <a:rPr lang="en-CA" dirty="0"/>
              <a:t>Generate node </a:t>
            </a:r>
            <a:r>
              <a:rPr lang="en-CA" dirty="0" err="1"/>
              <a:t>embeddings</a:t>
            </a:r>
            <a:r>
              <a:rPr lang="en-CA" dirty="0"/>
              <a:t> </a:t>
            </a:r>
            <a:r>
              <a:rPr lang="en-CA" dirty="0" smtClean="0"/>
              <a:t>by aggregating neighborhood information.</a:t>
            </a:r>
          </a:p>
          <a:p>
            <a:pPr lvl="1"/>
            <a:r>
              <a:rPr lang="en-CA" dirty="0" smtClean="0">
                <a:solidFill>
                  <a:schemeClr val="accent2"/>
                </a:solidFill>
              </a:rPr>
              <a:t>Allows for parameter sharing in the encoder.</a:t>
            </a:r>
          </a:p>
          <a:p>
            <a:pPr lvl="1"/>
            <a:r>
              <a:rPr lang="en-CA" dirty="0" smtClean="0">
                <a:solidFill>
                  <a:schemeClr val="accent2"/>
                </a:solidFill>
              </a:rPr>
              <a:t>Allows for inductive learning.</a:t>
            </a:r>
          </a:p>
          <a:p>
            <a:r>
              <a:rPr lang="en-CA" dirty="0" smtClean="0"/>
              <a:t>We saw a </a:t>
            </a:r>
            <a:r>
              <a:rPr lang="en-CA" b="1" dirty="0" smtClean="0"/>
              <a:t>basic variant of this idea</a:t>
            </a:r>
            <a:r>
              <a:rPr lang="mr-IN" dirty="0" smtClean="0"/>
              <a:t>…</a:t>
            </a:r>
            <a:r>
              <a:rPr lang="en-CA" dirty="0" smtClean="0"/>
              <a:t> now we will cover some state of the art variants from the literature. 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27225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0751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020823" y="2135887"/>
            <a:ext cx="4181857" cy="2377439"/>
            <a:chOff x="2020823" y="2135887"/>
            <a:chExt cx="4181857" cy="2377439"/>
          </a:xfrm>
        </p:grpSpPr>
        <p:sp>
          <p:nvSpPr>
            <p:cNvPr id="6" name="TextBox 5"/>
            <p:cNvSpPr txBox="1"/>
            <p:nvPr/>
          </p:nvSpPr>
          <p:spPr>
            <a:xfrm>
              <a:off x="3630167" y="327888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b="1" dirty="0" smtClean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???</a:t>
              </a:r>
              <a:endParaRPr lang="en-US" sz="24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519927" y="2324863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516879" y="321792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458967" y="4056127"/>
              <a:ext cx="682753" cy="4571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r>
                <a:rPr lang="en-US" sz="2400" b="1" dirty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?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20823" y="2135887"/>
              <a:ext cx="3316225" cy="90163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sz="2400" b="1" dirty="0" smtClean="0">
                  <a:solidFill>
                    <a:schemeClr val="accent5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What else can we put in the box?</a:t>
              </a:r>
              <a:endParaRPr lang="en-US" sz="24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</p:grp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0" y="1099566"/>
            <a:ext cx="6858000" cy="965647"/>
          </a:xfrm>
        </p:spPr>
        <p:txBody>
          <a:bodyPr>
            <a:normAutofit/>
          </a:bodyPr>
          <a:lstStyle/>
          <a:p>
            <a:r>
              <a:rPr lang="en-CA" sz="2600" dirty="0" smtClean="0">
                <a:solidFill>
                  <a:schemeClr val="accent1"/>
                </a:solidFill>
              </a:rPr>
              <a:t>Key distinctions are in how different approaches aggregate messages</a:t>
            </a:r>
            <a:endParaRPr lang="en-CA" sz="2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164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Outline for this Section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52400" y="1344170"/>
            <a:ext cx="6931152" cy="3810000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The Basics</a:t>
            </a:r>
            <a:endParaRPr lang="en-US" sz="2800" b="1" dirty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>
                <a:solidFill>
                  <a:schemeClr val="accent1"/>
                </a:solidFill>
              </a:rPr>
              <a:t>Graph Convolutional </a:t>
            </a:r>
            <a:r>
              <a:rPr lang="en-US" sz="2800" b="1" dirty="0" smtClean="0">
                <a:solidFill>
                  <a:schemeClr val="accent1"/>
                </a:solidFill>
              </a:rPr>
              <a:t>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GraphSAGE</a:t>
            </a:r>
            <a:endParaRPr lang="en-US" sz="2800" b="1" dirty="0" smtClean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Gated Graph Neural 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Subgraph</a:t>
            </a:r>
            <a:r>
              <a:rPr lang="en-US" sz="2800" b="1" dirty="0" smtClean="0">
                <a:solidFill>
                  <a:schemeClr val="accent1"/>
                </a:solidFill>
              </a:rPr>
              <a:t> </a:t>
            </a:r>
            <a:r>
              <a:rPr lang="en-US" sz="2800" b="1" dirty="0" err="1" smtClean="0">
                <a:solidFill>
                  <a:schemeClr val="accent1"/>
                </a:solidFill>
              </a:rPr>
              <a:t>Embeddings</a:t>
            </a:r>
            <a:endParaRPr lang="en-US" sz="2800" b="1" dirty="0" smtClean="0">
              <a:solidFill>
                <a:schemeClr val="accen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9122" y="1866311"/>
            <a:ext cx="693859" cy="6938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328" y="1282045"/>
            <a:ext cx="527544" cy="49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99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786" y="1036321"/>
            <a:ext cx="6134100" cy="255117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Graph Convolutional Networks</a:t>
            </a:r>
            <a:endParaRPr lang="en-US" sz="36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3757776"/>
            <a:ext cx="6134100" cy="883158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Based on material from: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Kipf et al., 2017.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  <a:hlinkClick r:id="rId3"/>
              </a:rPr>
              <a:t>Semisupervised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  <a:hlinkClick r:id="rId3"/>
              </a:rPr>
              <a:t> Classification with Graph Convolutional Networks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US" sz="1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ICLR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1921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Graph Convolutional Networks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1"/>
            <a:ext cx="6702552" cy="1447800"/>
          </a:xfrm>
        </p:spPr>
        <p:txBody>
          <a:bodyPr>
            <a:normAutofit/>
          </a:bodyPr>
          <a:lstStyle/>
          <a:p>
            <a:r>
              <a:rPr lang="en-US" dirty="0" smtClean="0">
                <a:hlinkClick r:id="rId2"/>
              </a:rPr>
              <a:t>Kipf et al.’s </a:t>
            </a:r>
            <a:r>
              <a:rPr lang="en-US" b="1" dirty="0" smtClean="0">
                <a:solidFill>
                  <a:schemeClr val="accent2"/>
                </a:solidFill>
                <a:hlinkClick r:id="rId2"/>
              </a:rPr>
              <a:t>Graph Convolutional Networks (GCNs)</a:t>
            </a:r>
            <a:r>
              <a:rPr lang="en-US" b="1" dirty="0" smtClean="0">
                <a:solidFill>
                  <a:schemeClr val="accent2"/>
                </a:solidFill>
              </a:rPr>
              <a:t> </a:t>
            </a:r>
            <a:r>
              <a:rPr lang="en-US" dirty="0" smtClean="0"/>
              <a:t>are a slight variation on the neighborhood aggregation idea: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347" y="2929115"/>
            <a:ext cx="5605272" cy="117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3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Graph Convolutional Networks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36</a:t>
            </a:fld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973729" y="3780612"/>
            <a:ext cx="210312" cy="64008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41897" y="4330079"/>
            <a:ext cx="2769909" cy="1019634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same matrix for self and neighbor </a:t>
            </a:r>
            <a:r>
              <a:rPr lang="en-US" dirty="0" err="1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embeddings</a:t>
            </a:r>
            <a:endParaRPr lang="en-US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986007" y="4177741"/>
            <a:ext cx="1069848" cy="25603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029221" y="4428602"/>
            <a:ext cx="2804160" cy="1019634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mtClean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per-neighbor normalization</a:t>
            </a:r>
            <a:endParaRPr lang="en-US" i="1" dirty="0">
              <a:solidFill>
                <a:schemeClr val="accent2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89" y="3156027"/>
            <a:ext cx="5022601" cy="1056534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 flipH="1" flipV="1">
            <a:off x="4787669" y="4070242"/>
            <a:ext cx="180257" cy="445197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839" y="1480011"/>
            <a:ext cx="4775934" cy="1009547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533400" y="1134162"/>
            <a:ext cx="5410200" cy="144780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25481" y="2837180"/>
            <a:ext cx="5410200" cy="1447800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67039" y="1058747"/>
            <a:ext cx="4178337" cy="32258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Basic </a:t>
            </a:r>
            <a:r>
              <a:rPr lang="en-US" b="1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Neighborhood Aggregation</a:t>
            </a:r>
            <a:endParaRPr lang="en-US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67038" y="2768294"/>
            <a:ext cx="4178337" cy="32258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GCN Neighborhood Aggregation</a:t>
            </a:r>
            <a:endParaRPr lang="en-US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044071" y="2489558"/>
            <a:ext cx="607437" cy="32258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b="1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VS.</a:t>
            </a:r>
            <a:endParaRPr lang="en-US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62458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Graph Convolutional Networks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1"/>
            <a:ext cx="6702552" cy="1447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Empirically, they found this configuration to give the best results. </a:t>
            </a:r>
          </a:p>
          <a:p>
            <a:pPr lvl="1"/>
            <a:r>
              <a:rPr lang="en-US" dirty="0" smtClean="0"/>
              <a:t>More parameter sharing.</a:t>
            </a:r>
          </a:p>
          <a:p>
            <a:pPr lvl="1"/>
            <a:r>
              <a:rPr lang="en-US" dirty="0" smtClean="0"/>
              <a:t>Down-weights high degree neighbors.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883664" y="3547872"/>
            <a:ext cx="210312" cy="64008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7848" y="4084242"/>
            <a:ext cx="3526536" cy="1019634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use the same transformation matrix for self and neighbor </a:t>
            </a:r>
            <a:r>
              <a:rPr lang="en-US" dirty="0" err="1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embeddings</a:t>
            </a:r>
            <a:endParaRPr lang="en-US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929384" y="3950208"/>
            <a:ext cx="1069848" cy="25603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852672" y="4090338"/>
            <a:ext cx="2804160" cy="1019634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i</a:t>
            </a:r>
            <a:r>
              <a:rPr lang="en-US" dirty="0" smtClean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nstead of simple average, normalization varies across neighbors</a:t>
            </a:r>
            <a:endParaRPr lang="en-US" i="1" dirty="0">
              <a:solidFill>
                <a:schemeClr val="accent2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2750006"/>
            <a:ext cx="5605272" cy="1179102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 flipH="1" flipV="1">
            <a:off x="4873752" y="3849624"/>
            <a:ext cx="88392" cy="307848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49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Batch Implementation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0"/>
            <a:ext cx="6702552" cy="390877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Can be efficiently implemented using sparse batch operations: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>
                <a:solidFill>
                  <a:schemeClr val="accent2"/>
                </a:solidFill>
                <a:latin typeface="Cambria Math" charset="0"/>
                <a:ea typeface="Cambria Math" charset="0"/>
                <a:cs typeface="Cambria Math" charset="0"/>
              </a:rPr>
              <a:t>O(|E|) </a:t>
            </a:r>
            <a:r>
              <a:rPr lang="en-US" dirty="0" smtClean="0">
                <a:solidFill>
                  <a:schemeClr val="accent2"/>
                </a:solidFill>
              </a:rPr>
              <a:t>time complexity overall. 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857" y="2248521"/>
            <a:ext cx="4646295" cy="5710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934" y="2961894"/>
            <a:ext cx="1727790" cy="115186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15265" y="2900266"/>
            <a:ext cx="988695" cy="39386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where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603438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Outline for this Section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39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52400" y="1344170"/>
            <a:ext cx="6931152" cy="3810000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The Basics</a:t>
            </a:r>
            <a:endParaRPr lang="en-US" sz="2800" b="1" dirty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>
                <a:solidFill>
                  <a:schemeClr val="accent1"/>
                </a:solidFill>
              </a:rPr>
              <a:t>Graph Convolutional </a:t>
            </a:r>
            <a:r>
              <a:rPr lang="en-US" sz="2800" b="1" dirty="0" smtClean="0">
                <a:solidFill>
                  <a:schemeClr val="accent1"/>
                </a:solidFill>
              </a:rPr>
              <a:t>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GraphSAGE</a:t>
            </a:r>
            <a:endParaRPr lang="en-US" sz="2800" b="1" dirty="0" smtClean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Gated Graph Neural 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Subgraph</a:t>
            </a:r>
            <a:r>
              <a:rPr lang="en-US" sz="2800" b="1" dirty="0" smtClean="0">
                <a:solidFill>
                  <a:schemeClr val="accent1"/>
                </a:solidFill>
              </a:rPr>
              <a:t> </a:t>
            </a:r>
            <a:r>
              <a:rPr lang="en-US" sz="2800" b="1" dirty="0" err="1" smtClean="0">
                <a:solidFill>
                  <a:schemeClr val="accent1"/>
                </a:solidFill>
              </a:rPr>
              <a:t>Embeddings</a:t>
            </a:r>
            <a:endParaRPr lang="en-US" sz="2800" b="1" dirty="0" smtClean="0">
              <a:solidFill>
                <a:schemeClr val="accen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5984" y="2337651"/>
            <a:ext cx="693859" cy="6938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328" y="1282045"/>
            <a:ext cx="527544" cy="4995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841" y="1820944"/>
            <a:ext cx="527544" cy="49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36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41" y="1993447"/>
            <a:ext cx="5992640" cy="25888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Embedding Nodes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685032" y="1975104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lIns="68569" tIns="68569" rIns="68569" bIns="68569" rtlCol="0" anchor="t" anchorCtr="0">
            <a:noAutofit/>
          </a:bodyPr>
          <a:lstStyle/>
          <a:p>
            <a:endParaRPr lang="en-US" sz="2857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798" y="1260194"/>
            <a:ext cx="3091696" cy="3657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2935" y="1189587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lIns="68569" tIns="68569" rIns="68569" bIns="68569" rtlCol="0" anchor="t" anchorCtr="0">
            <a:noAutofit/>
          </a:bodyPr>
          <a:lstStyle/>
          <a:p>
            <a:r>
              <a:rPr lang="en-US" sz="2400" b="1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Goal:</a:t>
            </a:r>
            <a:endParaRPr lang="en-US" sz="2400" b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1154727" y="1260194"/>
            <a:ext cx="2810692" cy="2993425"/>
            <a:chOff x="1154727" y="1260194"/>
            <a:chExt cx="2810692" cy="2993425"/>
          </a:xfrm>
        </p:grpSpPr>
        <p:sp>
          <p:nvSpPr>
            <p:cNvPr id="9" name="Rectangle 8"/>
            <p:cNvSpPr/>
            <p:nvPr/>
          </p:nvSpPr>
          <p:spPr>
            <a:xfrm>
              <a:off x="1447800" y="1975104"/>
              <a:ext cx="2470842" cy="3698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1154727" y="1260194"/>
              <a:ext cx="2810692" cy="2993425"/>
              <a:chOff x="1154727" y="1260194"/>
              <a:chExt cx="2810692" cy="2993425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3027287" y="2688879"/>
                <a:ext cx="938132" cy="316871"/>
              </a:xfrm>
              <a:prstGeom prst="rect">
                <a:avLst/>
              </a:prstGeom>
              <a:solidFill>
                <a:schemeClr val="accent3"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2980510" y="3936748"/>
                <a:ext cx="938132" cy="316871"/>
              </a:xfrm>
              <a:prstGeom prst="rect">
                <a:avLst/>
              </a:prstGeom>
              <a:solidFill>
                <a:schemeClr val="accent3"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154727" y="1260194"/>
                <a:ext cx="2016660" cy="389300"/>
              </a:xfrm>
              <a:prstGeom prst="rect">
                <a:avLst/>
              </a:prstGeom>
              <a:solidFill>
                <a:schemeClr val="accent4"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4"/>
                  </a:solidFill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462842" y="1882591"/>
                <a:ext cx="2455800" cy="4623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68569" tIns="68569" rIns="68569" bIns="68569" rtlCol="0" anchor="t" anchorCtr="0">
                <a:noAutofit/>
              </a:bodyPr>
              <a:lstStyle/>
              <a:p>
                <a:r>
                  <a:rPr lang="en-US" sz="2400" b="1" dirty="0" smtClean="0">
                    <a:solidFill>
                      <a:schemeClr val="accent2"/>
                    </a:solidFill>
                    <a:latin typeface="Helvetica Neue Light" charset="0"/>
                    <a:ea typeface="Helvetica Neue Light" charset="0"/>
                    <a:cs typeface="Helvetica Neue Light" charset="0"/>
                    <a:sym typeface="Open Sans"/>
                  </a:rPr>
                  <a:t>Need to define!</a:t>
                </a:r>
                <a:endParaRPr lang="en-US" sz="2400" b="1" dirty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endParaRPr>
              </a:p>
            </p:txBody>
          </p:sp>
        </p:grpSp>
        <p:cxnSp>
          <p:nvCxnSpPr>
            <p:cNvPr id="12" name="Straight Arrow Connector 11"/>
            <p:cNvCxnSpPr/>
            <p:nvPr/>
          </p:nvCxnSpPr>
          <p:spPr>
            <a:xfrm>
              <a:off x="2818245" y="2363270"/>
              <a:ext cx="469900" cy="28756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0" idx="2"/>
            </p:cNvCxnSpPr>
            <p:nvPr/>
          </p:nvCxnSpPr>
          <p:spPr>
            <a:xfrm>
              <a:off x="2690742" y="2344927"/>
              <a:ext cx="436955" cy="145121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 flipV="1">
              <a:off x="2346036" y="1662545"/>
              <a:ext cx="298616" cy="31490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087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4048" y="1047750"/>
            <a:ext cx="6131052" cy="255117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 smtClean="0">
                <a:latin typeface="Helvetica Neue Light" charset="0"/>
                <a:ea typeface="Helvetica Neue Light" charset="0"/>
                <a:cs typeface="Helvetica Neue Light" charset="0"/>
              </a:rPr>
              <a:t>GraphSAGE</a:t>
            </a:r>
            <a:endParaRPr lang="en-US" sz="36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4048" y="3820668"/>
            <a:ext cx="6131052" cy="837199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Based on material from: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Hamilton et al., 2017.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  <a:hlinkClick r:id="rId2"/>
              </a:rPr>
              <a:t>Inductive Representation Learning on Large Graphs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US" sz="1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NIPS.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39626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err="1" smtClean="0"/>
              <a:t>GraphSAGE</a:t>
            </a:r>
            <a:r>
              <a:rPr lang="en-US" dirty="0" smtClean="0"/>
              <a:t> Idea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4" y="2236471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47871" y="3324607"/>
            <a:ext cx="682753" cy="457199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sz="2400" b="1" dirty="0" smtClean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???</a:t>
            </a:r>
            <a:endParaRPr lang="en-US" sz="2400" b="1" dirty="0">
              <a:solidFill>
                <a:schemeClr val="accent5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37631" y="2370583"/>
            <a:ext cx="682753" cy="457199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sz="24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34583" y="3263647"/>
            <a:ext cx="682753" cy="457199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sz="24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76671" y="4101847"/>
            <a:ext cx="682753" cy="457199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sz="2400" b="1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?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0" y="1099566"/>
            <a:ext cx="6858000" cy="1213866"/>
          </a:xfrm>
        </p:spPr>
        <p:txBody>
          <a:bodyPr>
            <a:normAutofit lnSpcReduction="10000"/>
          </a:bodyPr>
          <a:lstStyle/>
          <a:p>
            <a:r>
              <a:rPr lang="en-CA" sz="2600" dirty="0" smtClean="0">
                <a:solidFill>
                  <a:schemeClr val="accent1"/>
                </a:solidFill>
              </a:rPr>
              <a:t>So far we have aggregated the neighbor messages by taking their (weighted) average, can we do better?</a:t>
            </a:r>
            <a:endParaRPr lang="en-CA" sz="2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034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" y="1166623"/>
            <a:ext cx="6145469" cy="2448113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2046732" y="4325732"/>
            <a:ext cx="3009900" cy="379618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CA" dirty="0" err="1" smtClean="0"/>
              <a:t>GraphSAGE</a:t>
            </a:r>
            <a:r>
              <a:rPr lang="en-CA" dirty="0" smtClean="0"/>
              <a:t> Idea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16" y="4324350"/>
            <a:ext cx="6019800" cy="35684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3591612" y="2569464"/>
            <a:ext cx="212292" cy="4282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95856" y="2994707"/>
            <a:ext cx="3064764" cy="888295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Any differentiable function that maps set of vectors to a single vector.</a:t>
            </a:r>
            <a:endParaRPr lang="en-US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17" name="Straight Arrow Connector 16"/>
          <p:cNvCxnSpPr>
            <a:stCxn id="11" idx="2"/>
          </p:cNvCxnSpPr>
          <p:nvPr/>
        </p:nvCxnSpPr>
        <p:spPr>
          <a:xfrm>
            <a:off x="3428238" y="3883002"/>
            <a:ext cx="284226" cy="42844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39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0" y="1099566"/>
            <a:ext cx="6858000" cy="3933160"/>
          </a:xfrm>
        </p:spPr>
        <p:txBody>
          <a:bodyPr>
            <a:normAutofit/>
          </a:bodyPr>
          <a:lstStyle/>
          <a:p>
            <a:r>
              <a:rPr lang="en-CA" sz="2600" dirty="0" smtClean="0">
                <a:solidFill>
                  <a:schemeClr val="accent2"/>
                </a:solidFill>
              </a:rPr>
              <a:t>Simple neighborhood aggregation:</a:t>
            </a:r>
          </a:p>
          <a:p>
            <a:endParaRPr lang="en-CA" sz="2600" dirty="0">
              <a:solidFill>
                <a:schemeClr val="accent1"/>
              </a:solidFill>
            </a:endParaRPr>
          </a:p>
          <a:p>
            <a:endParaRPr lang="en-CA" sz="2600" dirty="0" smtClean="0">
              <a:solidFill>
                <a:schemeClr val="accent1"/>
              </a:solidFill>
            </a:endParaRPr>
          </a:p>
          <a:p>
            <a:endParaRPr lang="en-CA" sz="2600" dirty="0">
              <a:solidFill>
                <a:schemeClr val="accent1"/>
              </a:solidFill>
            </a:endParaRPr>
          </a:p>
          <a:p>
            <a:r>
              <a:rPr lang="en-CA" sz="2600" dirty="0" err="1" smtClean="0">
                <a:solidFill>
                  <a:schemeClr val="accent2"/>
                </a:solidFill>
              </a:rPr>
              <a:t>GraphSAGE</a:t>
            </a:r>
            <a:r>
              <a:rPr lang="en-CA" sz="2600" dirty="0" smtClean="0">
                <a:solidFill>
                  <a:schemeClr val="accent2"/>
                </a:solidFill>
              </a:rPr>
              <a:t>:</a:t>
            </a:r>
            <a:endParaRPr lang="en-CA" sz="2600" dirty="0">
              <a:solidFill>
                <a:schemeClr val="accent2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202180" y="3868532"/>
            <a:ext cx="3055620" cy="379618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CA" dirty="0" err="1" smtClean="0"/>
              <a:t>GraphSAGE</a:t>
            </a:r>
            <a:r>
              <a:rPr lang="en-CA" dirty="0" smtClean="0"/>
              <a:t> Differences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43</a:t>
            </a:fld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3282696" y="4268944"/>
            <a:ext cx="182880" cy="31089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796796" y="4534663"/>
            <a:ext cx="2784348" cy="383506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g</a:t>
            </a:r>
            <a:r>
              <a:rPr lang="en-US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eneralized aggregation</a:t>
            </a:r>
            <a:endParaRPr lang="en-US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09700" y="1741173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7200" y="1316736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wrap="non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83052" y="2876550"/>
            <a:ext cx="3445764" cy="560289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 smtClean="0">
                <a:solidFill>
                  <a:schemeClr val="accent4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concatenate self embedding and neighbor embedding </a:t>
            </a:r>
            <a:endParaRPr lang="en-US" i="1" dirty="0">
              <a:solidFill>
                <a:schemeClr val="accent4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2761488" y="3509992"/>
            <a:ext cx="1216152" cy="310896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839815" y="3509709"/>
            <a:ext cx="932688" cy="329184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40" y="3897881"/>
            <a:ext cx="6128601" cy="35107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40" y="1715463"/>
            <a:ext cx="5267442" cy="111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38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CA" dirty="0" err="1" smtClean="0"/>
              <a:t>GraphSAGE</a:t>
            </a:r>
            <a:r>
              <a:rPr lang="en-CA" dirty="0" smtClean="0"/>
              <a:t> Variants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018" y="1094484"/>
            <a:ext cx="6765982" cy="4059686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Mean: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r>
              <a:rPr lang="en-US" sz="2400" b="1" dirty="0" smtClean="0">
                <a:solidFill>
                  <a:schemeClr val="accent1"/>
                </a:solidFill>
              </a:rPr>
              <a:t>Pool</a:t>
            </a:r>
          </a:p>
          <a:p>
            <a:pPr lvl="1"/>
            <a:r>
              <a:rPr lang="en-US" sz="2000" dirty="0" smtClean="0">
                <a:solidFill>
                  <a:schemeClr val="accent2"/>
                </a:solidFill>
              </a:rPr>
              <a:t>Transform neighbor vectors and apply symmetric vector function.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r>
              <a:rPr lang="en-US" sz="2400" b="1" dirty="0" smtClean="0">
                <a:solidFill>
                  <a:schemeClr val="accent1"/>
                </a:solidFill>
              </a:rPr>
              <a:t>LSTM:</a:t>
            </a:r>
          </a:p>
          <a:p>
            <a:pPr lvl="1"/>
            <a:r>
              <a:rPr lang="en-US" sz="2000" dirty="0" smtClean="0">
                <a:solidFill>
                  <a:schemeClr val="accent2"/>
                </a:solidFill>
              </a:rPr>
              <a:t>Apply LSTM to random permutation of neighbors.</a:t>
            </a:r>
            <a:endParaRPr lang="en-US" sz="2000" dirty="0">
              <a:solidFill>
                <a:schemeClr val="accent2"/>
              </a:solidFill>
            </a:endParaRPr>
          </a:p>
          <a:p>
            <a:pPr lvl="1"/>
            <a:endParaRPr lang="en-US" b="1" dirty="0" smtClean="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082" y="1562260"/>
            <a:ext cx="2274062" cy="7533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938" y="3248757"/>
            <a:ext cx="3881300" cy="3621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554" y="4498032"/>
            <a:ext cx="4566838" cy="359718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441448" y="3295424"/>
            <a:ext cx="201168" cy="316992"/>
          </a:xfrm>
          <a:prstGeom prst="rect">
            <a:avLst/>
          </a:prstGeom>
          <a:solidFill>
            <a:schemeClr val="accent1">
              <a:alpha val="60000"/>
            </a:schemeClr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2560320" y="3130832"/>
            <a:ext cx="420624" cy="1371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715768" y="2876550"/>
            <a:ext cx="3023616" cy="338785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</a:t>
            </a:r>
            <a:r>
              <a:rPr lang="en-US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lement-wise </a:t>
            </a:r>
            <a:r>
              <a:rPr lang="en-US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mean/max</a:t>
            </a:r>
            <a:endParaRPr lang="en-US" i="1" dirty="0">
              <a:solidFill>
                <a:schemeClr val="accent1"/>
              </a:solidFill>
              <a:latin typeface="Cambria Math" charset="0"/>
              <a:ea typeface="Cambria Math" charset="0"/>
              <a:cs typeface="Cambria Math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89786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Outline for this Section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52400" y="1344170"/>
            <a:ext cx="6931152" cy="3810000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The Basics</a:t>
            </a:r>
            <a:endParaRPr lang="en-US" sz="2800" b="1" dirty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>
                <a:solidFill>
                  <a:schemeClr val="accent1"/>
                </a:solidFill>
              </a:rPr>
              <a:t>Graph Convolutional </a:t>
            </a:r>
            <a:r>
              <a:rPr lang="en-US" sz="2800" b="1" dirty="0" smtClean="0">
                <a:solidFill>
                  <a:schemeClr val="accent1"/>
                </a:solidFill>
              </a:rPr>
              <a:t>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GraphSAGE</a:t>
            </a:r>
            <a:endParaRPr lang="en-US" sz="2800" b="1" dirty="0" smtClean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Gated Graph Neural 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Subgraph</a:t>
            </a:r>
            <a:r>
              <a:rPr lang="en-US" sz="2800" b="1" dirty="0" smtClean="0">
                <a:solidFill>
                  <a:schemeClr val="accent1"/>
                </a:solidFill>
              </a:rPr>
              <a:t> </a:t>
            </a:r>
            <a:r>
              <a:rPr lang="en-US" sz="2800" b="1" dirty="0" err="1" smtClean="0">
                <a:solidFill>
                  <a:schemeClr val="accent1"/>
                </a:solidFill>
              </a:rPr>
              <a:t>Embeddings</a:t>
            </a:r>
            <a:endParaRPr lang="en-US" sz="2800" b="1" dirty="0" smtClean="0">
              <a:solidFill>
                <a:schemeClr val="accen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282" y="2940967"/>
            <a:ext cx="693859" cy="6938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328" y="1282045"/>
            <a:ext cx="527544" cy="4995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841" y="1820944"/>
            <a:ext cx="527544" cy="4995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8726" y="2284429"/>
            <a:ext cx="527544" cy="49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00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09956" y="1067421"/>
            <a:ext cx="6105144" cy="255117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Gated Graph Neural Networks</a:t>
            </a:r>
            <a:endParaRPr lang="en-US" sz="36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9956" y="3790950"/>
            <a:ext cx="5580888" cy="6848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Based on material from: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Li et al., 2016.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  <a:hlinkClick r:id="rId2"/>
              </a:rPr>
              <a:t>Gated Graph Sequence Neural Networks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US" sz="1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ICLR.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07816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1"/>
            <a:ext cx="6602669" cy="1066800"/>
          </a:xfrm>
        </p:spPr>
        <p:txBody>
          <a:bodyPr>
            <a:normAutofit fontScale="92500"/>
          </a:bodyPr>
          <a:lstStyle/>
          <a:p>
            <a:r>
              <a:rPr lang="en-CA" b="1" dirty="0" smtClean="0">
                <a:solidFill>
                  <a:schemeClr val="accent2"/>
                </a:solidFill>
              </a:rPr>
              <a:t>Basic idea: </a:t>
            </a:r>
            <a:r>
              <a:rPr lang="en-CA" dirty="0" smtClean="0"/>
              <a:t>Nodes aggregate “messages” from their neighbors using neural networks</a:t>
            </a:r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0751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71392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1"/>
            <a:ext cx="6602669" cy="1066800"/>
          </a:xfrm>
        </p:spPr>
        <p:txBody>
          <a:bodyPr>
            <a:normAutofit/>
          </a:bodyPr>
          <a:lstStyle/>
          <a:p>
            <a:r>
              <a:rPr lang="en-CA" dirty="0" smtClean="0"/>
              <a:t>GCNs and </a:t>
            </a:r>
            <a:r>
              <a:rPr lang="en-CA" dirty="0" err="1" smtClean="0"/>
              <a:t>GraphSAGE</a:t>
            </a:r>
            <a:r>
              <a:rPr lang="en-CA" dirty="0" smtClean="0"/>
              <a:t> </a:t>
            </a:r>
            <a:r>
              <a:rPr lang="en-CA" b="1" dirty="0" smtClean="0"/>
              <a:t>generally only  2-3 layers deep.</a:t>
            </a:r>
            <a:endParaRPr lang="en-CA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0751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00504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smtClean="0"/>
              <a:t>Neighborhood Aggregation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49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1"/>
            <a:ext cx="6602669" cy="1066800"/>
          </a:xfrm>
        </p:spPr>
        <p:txBody>
          <a:bodyPr>
            <a:normAutofit/>
          </a:bodyPr>
          <a:lstStyle/>
          <a:p>
            <a:r>
              <a:rPr lang="en-CA" b="1" dirty="0" smtClean="0">
                <a:solidFill>
                  <a:schemeClr val="accent2"/>
                </a:solidFill>
              </a:rPr>
              <a:t>But what if we want to go deeper?</a:t>
            </a:r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435" y="2077815"/>
            <a:ext cx="7202035" cy="23639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804293" y="1962150"/>
            <a:ext cx="2133600" cy="457201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10+ layers!?</a:t>
            </a:r>
            <a:endParaRPr lang="en-US" sz="2400" b="1" dirty="0">
              <a:solidFill>
                <a:schemeClr val="accent1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03740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4829"/>
            <a:ext cx="6858000" cy="857250"/>
          </a:xfrm>
        </p:spPr>
        <p:txBody>
          <a:bodyPr/>
          <a:lstStyle/>
          <a:p>
            <a:r>
              <a:rPr lang="en-US" dirty="0" smtClean="0"/>
              <a:t>Two Key Components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-1889" y="1073890"/>
            <a:ext cx="6783689" cy="3783860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accent3"/>
                </a:solidFill>
              </a:rPr>
              <a:t>Encoder</a:t>
            </a:r>
            <a:r>
              <a:rPr lang="en-US" sz="2400" b="1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maps each node to a low-dimensional vector.</a:t>
            </a:r>
          </a:p>
          <a:p>
            <a:endParaRPr lang="en-US" sz="2400" dirty="0"/>
          </a:p>
          <a:p>
            <a:endParaRPr lang="en-US" sz="2400" b="1" dirty="0">
              <a:solidFill>
                <a:srgbClr val="C00000"/>
              </a:solidFill>
            </a:endParaRPr>
          </a:p>
          <a:p>
            <a:r>
              <a:rPr lang="en-US" sz="2400" b="1" dirty="0">
                <a:solidFill>
                  <a:schemeClr val="accent4"/>
                </a:solidFill>
              </a:rPr>
              <a:t>S</a:t>
            </a:r>
            <a:r>
              <a:rPr lang="en-US" sz="2400" b="1" dirty="0" smtClean="0">
                <a:solidFill>
                  <a:schemeClr val="accent4"/>
                </a:solidFill>
              </a:rPr>
              <a:t>imilarity function </a:t>
            </a:r>
            <a:r>
              <a:rPr lang="en-US" sz="2400" dirty="0" smtClean="0"/>
              <a:t>specifies </a:t>
            </a:r>
            <a:r>
              <a:rPr lang="en-US" sz="2400" dirty="0"/>
              <a:t>how </a:t>
            </a:r>
            <a:r>
              <a:rPr lang="en-US" sz="2400" dirty="0" smtClean="0"/>
              <a:t>relationships </a:t>
            </a:r>
            <a:r>
              <a:rPr lang="en-US" sz="2400" dirty="0"/>
              <a:t>in vector space map to relationships in the original network.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19200" y="1620897"/>
            <a:ext cx="4267384" cy="1212216"/>
            <a:chOff x="1219200" y="1620897"/>
            <a:chExt cx="4267384" cy="1212216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23288" y="2057456"/>
              <a:ext cx="1565910" cy="306554"/>
            </a:xfrm>
            <a:prstGeom prst="rect">
              <a:avLst/>
            </a:prstGeom>
          </p:spPr>
        </p:pic>
        <p:cxnSp>
          <p:nvCxnSpPr>
            <p:cNvPr id="13" name="Straight Arrow Connector 12"/>
            <p:cNvCxnSpPr/>
            <p:nvPr/>
          </p:nvCxnSpPr>
          <p:spPr>
            <a:xfrm flipV="1">
              <a:off x="2520696" y="2343150"/>
              <a:ext cx="100584" cy="1463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3462713" y="2062744"/>
              <a:ext cx="347472" cy="8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1219200" y="2343150"/>
              <a:ext cx="2743200" cy="4899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node in the input graph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611769" y="1620897"/>
              <a:ext cx="1874815" cy="69799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d</a:t>
              </a:r>
              <a:r>
                <a:rPr lang="en-US" sz="2000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-dimensional embedding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07105" y="3929156"/>
            <a:ext cx="6795240" cy="1064831"/>
            <a:chOff x="107105" y="3929156"/>
            <a:chExt cx="6795240" cy="1064831"/>
          </a:xfrm>
        </p:grpSpPr>
        <p:sp>
          <p:nvSpPr>
            <p:cNvPr id="34" name="TextBox 33"/>
            <p:cNvSpPr txBox="1"/>
            <p:nvPr/>
          </p:nvSpPr>
          <p:spPr>
            <a:xfrm>
              <a:off x="107105" y="4217375"/>
              <a:ext cx="2638878" cy="6618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Similarity of </a:t>
              </a:r>
              <a:r>
                <a:rPr lang="en-US" sz="2000" i="1" dirty="0">
                  <a:solidFill>
                    <a:schemeClr val="tx2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u</a:t>
              </a:r>
              <a:r>
                <a:rPr lang="en-US" sz="2000" i="1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</a:t>
              </a:r>
              <a:r>
                <a:rPr lang="en-US" sz="2000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and </a:t>
              </a:r>
              <a:r>
                <a:rPr lang="en-US" sz="2000" i="1" dirty="0">
                  <a:solidFill>
                    <a:schemeClr val="tx2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v</a:t>
              </a:r>
              <a:r>
                <a:rPr lang="en-US" sz="2000" i="1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 </a:t>
              </a:r>
              <a:r>
                <a:rPr lang="en-US" sz="2000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in the original network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656860" y="4294710"/>
              <a:ext cx="3245485" cy="6992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d</a:t>
              </a:r>
              <a:r>
                <a:rPr lang="en-US" sz="2000" dirty="0" smtClean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ot product between node </a:t>
              </a:r>
              <a:r>
                <a:rPr lang="en-US" sz="2000" dirty="0" err="1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embeddings</a:t>
              </a:r>
              <a:endParaRPr lang="en-US" sz="2000" dirty="0">
                <a:solidFill>
                  <a:schemeClr val="tx2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endParaRPr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 flipH="1" flipV="1">
              <a:off x="4838796" y="4256640"/>
              <a:ext cx="102659" cy="1398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H="1" flipV="1">
              <a:off x="4462707" y="4269584"/>
              <a:ext cx="395620" cy="1638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V="1">
              <a:off x="1662545" y="4239492"/>
              <a:ext cx="230910" cy="12007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19946" y="3929156"/>
              <a:ext cx="3101558" cy="3669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9521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CA" dirty="0" smtClean="0"/>
              <a:t>Gated Graph Neural Networks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34" y="1137396"/>
            <a:ext cx="6765982" cy="3988818"/>
          </a:xfrm>
        </p:spPr>
        <p:txBody>
          <a:bodyPr>
            <a:normAutofit/>
          </a:bodyPr>
          <a:lstStyle/>
          <a:p>
            <a:r>
              <a:rPr lang="en-CA" dirty="0" smtClean="0"/>
              <a:t>How can we build models with many layers of neighborhood aggregation?</a:t>
            </a:r>
          </a:p>
          <a:p>
            <a:r>
              <a:rPr lang="en-CA" b="1" dirty="0" smtClean="0">
                <a:solidFill>
                  <a:schemeClr val="accent2"/>
                </a:solidFill>
              </a:rPr>
              <a:t>Challenges:</a:t>
            </a:r>
          </a:p>
          <a:p>
            <a:pPr lvl="1"/>
            <a:r>
              <a:rPr lang="en-CA" dirty="0" err="1" smtClean="0">
                <a:solidFill>
                  <a:schemeClr val="accent2"/>
                </a:solidFill>
              </a:rPr>
              <a:t>Overfitting</a:t>
            </a:r>
            <a:r>
              <a:rPr lang="en-CA" dirty="0" smtClean="0">
                <a:solidFill>
                  <a:schemeClr val="accent2"/>
                </a:solidFill>
              </a:rPr>
              <a:t> from too many parameters.</a:t>
            </a:r>
          </a:p>
          <a:p>
            <a:pPr lvl="1"/>
            <a:r>
              <a:rPr lang="en-CA" dirty="0" smtClean="0">
                <a:solidFill>
                  <a:schemeClr val="accent2"/>
                </a:solidFill>
              </a:rPr>
              <a:t>Vanishing/exploding gradients during </a:t>
            </a:r>
            <a:r>
              <a:rPr lang="en-CA" dirty="0" err="1" smtClean="0">
                <a:solidFill>
                  <a:schemeClr val="accent2"/>
                </a:solidFill>
              </a:rPr>
              <a:t>backpropagation</a:t>
            </a:r>
            <a:r>
              <a:rPr lang="en-CA" dirty="0" smtClean="0">
                <a:solidFill>
                  <a:schemeClr val="accent2"/>
                </a:solidFill>
              </a:rPr>
              <a:t>. </a:t>
            </a:r>
          </a:p>
          <a:p>
            <a:r>
              <a:rPr lang="en-CA" b="1" dirty="0" smtClean="0"/>
              <a:t>Idea: </a:t>
            </a:r>
            <a:r>
              <a:rPr lang="en-CA" dirty="0" smtClean="0"/>
              <a:t>Use techniques from modern recurrent neural networks! </a:t>
            </a:r>
          </a:p>
          <a:p>
            <a:endParaRPr lang="en-CA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  <a:p>
            <a:endParaRPr lang="en-CA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705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9590"/>
            <a:ext cx="6858000" cy="304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CA" dirty="0" smtClean="0"/>
              <a:t>Gated Graph Neural Networks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34" y="1137396"/>
            <a:ext cx="6765982" cy="672354"/>
          </a:xfrm>
        </p:spPr>
        <p:txBody>
          <a:bodyPr>
            <a:normAutofit/>
          </a:bodyPr>
          <a:lstStyle/>
          <a:p>
            <a:r>
              <a:rPr lang="en-CA" b="1" dirty="0" smtClean="0"/>
              <a:t>Idea 1: </a:t>
            </a:r>
            <a:r>
              <a:rPr lang="en-CA" dirty="0" smtClean="0"/>
              <a:t>Parameter sharing across layers.</a:t>
            </a:r>
            <a:endParaRPr lang="en-CA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  <a:p>
            <a:endParaRPr lang="en-CA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7463" y="1593343"/>
            <a:ext cx="3200401" cy="96028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s</a:t>
            </a:r>
            <a:r>
              <a:rPr lang="en-US" sz="2400" smtClean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ame </a:t>
            </a:r>
            <a:r>
              <a:rPr lang="en-US" sz="2400" dirty="0" smtClean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neural </a:t>
            </a:r>
            <a:r>
              <a:rPr lang="en-US" sz="2400" smtClean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network across layers</a:t>
            </a:r>
            <a:endParaRPr lang="en-US" sz="2400" dirty="0">
              <a:solidFill>
                <a:schemeClr val="accent5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236976" y="2368296"/>
            <a:ext cx="9144" cy="978408"/>
          </a:xfrm>
          <a:prstGeom prst="straightConnector1">
            <a:avLst/>
          </a:prstGeom>
          <a:ln w="79375">
            <a:solidFill>
              <a:schemeClr val="accent5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3197353" y="2392680"/>
            <a:ext cx="1694687" cy="1072896"/>
          </a:xfrm>
          <a:prstGeom prst="straightConnector1">
            <a:avLst/>
          </a:prstGeom>
          <a:ln w="63500">
            <a:solidFill>
              <a:schemeClr val="accent5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3197353" y="2392680"/>
            <a:ext cx="2578607" cy="685800"/>
          </a:xfrm>
          <a:prstGeom prst="straightConnector1">
            <a:avLst/>
          </a:prstGeom>
          <a:ln w="25400">
            <a:solidFill>
              <a:schemeClr val="accent5">
                <a:alpha val="27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26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CA" dirty="0" smtClean="0"/>
              <a:t>Gated Graph Neural Networks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34" y="1137396"/>
            <a:ext cx="6765982" cy="672354"/>
          </a:xfrm>
        </p:spPr>
        <p:txBody>
          <a:bodyPr>
            <a:normAutofit/>
          </a:bodyPr>
          <a:lstStyle/>
          <a:p>
            <a:r>
              <a:rPr lang="en-CA" b="1" dirty="0" smtClean="0"/>
              <a:t>Idea 2: </a:t>
            </a:r>
            <a:r>
              <a:rPr lang="en-CA" dirty="0" smtClean="0"/>
              <a:t>Recurrent state update.</a:t>
            </a:r>
            <a:endParaRPr lang="en-CA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  <a:p>
            <a:endParaRPr lang="en-CA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64080" y="2185278"/>
            <a:ext cx="3200401" cy="500633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RNN module</a:t>
            </a:r>
            <a:endParaRPr lang="en-US" sz="2400" b="1" dirty="0">
              <a:solidFill>
                <a:schemeClr val="accent5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3721608" y="2670048"/>
            <a:ext cx="9144" cy="630936"/>
          </a:xfrm>
          <a:prstGeom prst="straightConnector1">
            <a:avLst/>
          </a:prstGeom>
          <a:ln w="79375">
            <a:solidFill>
              <a:schemeClr val="accent5">
                <a:alpha val="63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9590"/>
            <a:ext cx="6858000" cy="3048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578863" y="1904239"/>
            <a:ext cx="3200401" cy="96028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RNN module!</a:t>
            </a:r>
            <a:endParaRPr lang="en-US" sz="2400" b="1" dirty="0">
              <a:solidFill>
                <a:schemeClr val="accent5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3236976" y="2368296"/>
            <a:ext cx="9144" cy="978408"/>
          </a:xfrm>
          <a:prstGeom prst="straightConnector1">
            <a:avLst/>
          </a:prstGeom>
          <a:ln w="79375">
            <a:solidFill>
              <a:schemeClr val="accent5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197353" y="2392680"/>
            <a:ext cx="1694687" cy="1072896"/>
          </a:xfrm>
          <a:prstGeom prst="straightConnector1">
            <a:avLst/>
          </a:prstGeom>
          <a:ln w="63500">
            <a:solidFill>
              <a:schemeClr val="accent5">
                <a:alpha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197353" y="2392680"/>
            <a:ext cx="2578607" cy="685800"/>
          </a:xfrm>
          <a:prstGeom prst="straightConnector1">
            <a:avLst/>
          </a:prstGeom>
          <a:ln w="25400">
            <a:solidFill>
              <a:schemeClr val="accent5">
                <a:alpha val="27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2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1962208" y="2398606"/>
            <a:ext cx="4895792" cy="845961"/>
            <a:chOff x="1962208" y="2398606"/>
            <a:chExt cx="4895792" cy="845961"/>
          </a:xfrm>
        </p:grpSpPr>
        <p:sp>
          <p:nvSpPr>
            <p:cNvPr id="15" name="Rectangle 14"/>
            <p:cNvSpPr/>
            <p:nvPr/>
          </p:nvSpPr>
          <p:spPr>
            <a:xfrm>
              <a:off x="1962208" y="2398606"/>
              <a:ext cx="2132076" cy="845961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 w="222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358640" y="2414016"/>
              <a:ext cx="2499360" cy="6911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68569" tIns="68569" rIns="68569" bIns="68569" rtlCol="0" anchor="t" anchorCtr="0">
              <a:noAutofit/>
            </a:bodyPr>
            <a:lstStyle/>
            <a:p>
              <a:pPr algn="ctr"/>
              <a:r>
                <a:rPr lang="en-US" dirty="0" smtClean="0">
                  <a:solidFill>
                    <a:schemeClr val="accent1"/>
                  </a:solidFill>
                  <a:latin typeface="Helvetica Neue Light" charset="0"/>
                  <a:ea typeface="Helvetica Neue Light" charset="0"/>
                  <a:cs typeface="Helvetica Neue Light" charset="0"/>
                  <a:sym typeface="Open Sans"/>
                </a:rPr>
                <a:t>aggregation function does not depend on</a:t>
              </a:r>
              <a:r>
                <a:rPr lang="en-US" dirty="0" smtClean="0">
                  <a:solidFill>
                    <a:schemeClr val="accent1"/>
                  </a:solidFill>
                  <a:latin typeface="Cambria Math" charset="0"/>
                  <a:ea typeface="Cambria Math" charset="0"/>
                  <a:cs typeface="Cambria Math" charset="0"/>
                  <a:sym typeface="Open Sans"/>
                </a:rPr>
                <a:t> k</a:t>
              </a:r>
              <a:endParaRPr lang="en-US" i="1" dirty="0">
                <a:solidFill>
                  <a:schemeClr val="accent1"/>
                </a:solidFill>
                <a:latin typeface="Cambria Math" charset="0"/>
                <a:ea typeface="Cambria Math" charset="0"/>
                <a:cs typeface="Cambria Math" charset="0"/>
                <a:sym typeface="Open Sans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H="1">
              <a:off x="4142232" y="2743200"/>
              <a:ext cx="384048" cy="8229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34" y="1064244"/>
            <a:ext cx="6765982" cy="3968482"/>
          </a:xfrm>
        </p:spPr>
        <p:txBody>
          <a:bodyPr>
            <a:normAutofit/>
          </a:bodyPr>
          <a:lstStyle/>
          <a:p>
            <a:r>
              <a:rPr lang="en-CA" b="1" dirty="0" smtClean="0"/>
              <a:t>Intuition: </a:t>
            </a:r>
            <a:r>
              <a:rPr lang="en-CA" dirty="0" smtClean="0"/>
              <a:t>Neighborhood aggregation with RNN state update.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CA" sz="2200" dirty="0" smtClean="0">
                <a:solidFill>
                  <a:schemeClr val="accent2"/>
                </a:solidFill>
              </a:rPr>
              <a:t>Get “message” from neighbors at step k:</a:t>
            </a:r>
          </a:p>
          <a:p>
            <a:pPr marL="914400" lvl="1" indent="-457200">
              <a:buFont typeface="+mj-lt"/>
              <a:buAutoNum type="arabicPeriod"/>
            </a:pPr>
            <a:endParaRPr lang="en-CA" sz="2200" dirty="0">
              <a:solidFill>
                <a:schemeClr val="accent2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endParaRPr lang="en-CA" sz="2200" dirty="0" smtClean="0">
              <a:solidFill>
                <a:schemeClr val="accent2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CA" sz="2200" dirty="0" smtClean="0">
                <a:solidFill>
                  <a:schemeClr val="accent2"/>
                </a:solidFill>
              </a:rPr>
              <a:t>Update node “state” using </a:t>
            </a:r>
            <a:r>
              <a:rPr lang="en-CA" sz="2200" dirty="0" smtClean="0">
                <a:solidFill>
                  <a:schemeClr val="accent2"/>
                </a:solidFill>
                <a:hlinkClick r:id="rId2"/>
              </a:rPr>
              <a:t>Gated Recurrent Unit (GRU)</a:t>
            </a:r>
            <a:r>
              <a:rPr lang="en-CA" sz="2200" dirty="0" smtClean="0">
                <a:solidFill>
                  <a:schemeClr val="accent2"/>
                </a:solidFill>
              </a:rPr>
              <a:t>. New node state depends on the old state and the message from neighbors:</a:t>
            </a:r>
            <a:endParaRPr lang="en-CA" sz="2200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  <a:p>
            <a:endParaRPr lang="en-CA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2484874"/>
            <a:ext cx="2763127" cy="7266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CA" dirty="0" smtClean="0"/>
              <a:t>The Math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552" y="4378570"/>
            <a:ext cx="2850896" cy="35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8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CA" dirty="0" smtClean="0"/>
              <a:t>Gated Graph Neural Networks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651" y="3382621"/>
            <a:ext cx="6765982" cy="1651752"/>
          </a:xfrm>
        </p:spPr>
        <p:txBody>
          <a:bodyPr>
            <a:normAutofit fontScale="77500" lnSpcReduction="20000"/>
          </a:bodyPr>
          <a:lstStyle/>
          <a:p>
            <a:r>
              <a:rPr lang="en-CA" dirty="0" smtClean="0"/>
              <a:t>Can handle models with &gt;20 layers.</a:t>
            </a:r>
          </a:p>
          <a:p>
            <a:r>
              <a:rPr lang="en-CA" dirty="0" smtClean="0"/>
              <a:t>Most real-world networks have small diameters (e.g., less than 7).</a:t>
            </a:r>
          </a:p>
          <a:p>
            <a:r>
              <a:rPr lang="en-CA" dirty="0" smtClean="0"/>
              <a:t>Allows for complex information about global graph structure to be propagated to all nodes.</a:t>
            </a:r>
          </a:p>
          <a:p>
            <a:endParaRPr lang="en-CA" dirty="0"/>
          </a:p>
          <a:p>
            <a:endParaRPr lang="en-CA" dirty="0" smtClean="0">
              <a:solidFill>
                <a:schemeClr val="accent2"/>
              </a:solidFill>
            </a:endParaRPr>
          </a:p>
          <a:p>
            <a:endParaRPr lang="en-CA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64080" y="2185278"/>
            <a:ext cx="3200401" cy="500633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RNN module</a:t>
            </a:r>
            <a:endParaRPr lang="en-US" sz="2400" b="1" dirty="0">
              <a:solidFill>
                <a:schemeClr val="accent5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3721608" y="2670048"/>
            <a:ext cx="9144" cy="630936"/>
          </a:xfrm>
          <a:prstGeom prst="straightConnector1">
            <a:avLst/>
          </a:prstGeom>
          <a:ln w="79375">
            <a:solidFill>
              <a:schemeClr val="accent5">
                <a:alpha val="63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35" y="1095164"/>
            <a:ext cx="5037841" cy="223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1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CA" dirty="0" smtClean="0"/>
              <a:t>Gated Graph Neural Networks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57589"/>
            <a:ext cx="6256149" cy="1651752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 smtClean="0"/>
              <a:t>Useful for complex networks representing:</a:t>
            </a:r>
          </a:p>
          <a:p>
            <a:pPr lvl="1"/>
            <a:r>
              <a:rPr lang="en-CA" b="1" dirty="0" smtClean="0">
                <a:solidFill>
                  <a:schemeClr val="accent2"/>
                </a:solidFill>
              </a:rPr>
              <a:t>Logical formulas.</a:t>
            </a:r>
          </a:p>
          <a:p>
            <a:pPr lvl="1"/>
            <a:r>
              <a:rPr lang="en-CA" b="1" dirty="0" smtClean="0">
                <a:solidFill>
                  <a:schemeClr val="accent2"/>
                </a:solidFill>
              </a:rPr>
              <a:t>Programs.</a:t>
            </a:r>
          </a:p>
          <a:p>
            <a:pPr lvl="1"/>
            <a:endParaRPr lang="en-CA" b="1" dirty="0" smtClean="0"/>
          </a:p>
          <a:p>
            <a:endParaRPr lang="en-CA" dirty="0"/>
          </a:p>
          <a:p>
            <a:endParaRPr lang="en-CA" dirty="0" smtClean="0">
              <a:solidFill>
                <a:schemeClr val="accent2"/>
              </a:solidFill>
            </a:endParaRPr>
          </a:p>
          <a:p>
            <a:endParaRPr lang="en-CA" dirty="0">
              <a:solidFill>
                <a:schemeClr val="accent2"/>
              </a:solidFill>
            </a:endParaRPr>
          </a:p>
          <a:p>
            <a:endParaRPr lang="en-CA" dirty="0" smtClean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64080" y="2185278"/>
            <a:ext cx="3200401" cy="500633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400" b="1" dirty="0" smtClean="0">
                <a:solidFill>
                  <a:schemeClr val="accent5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RNN module</a:t>
            </a:r>
            <a:endParaRPr lang="en-US" sz="2400" b="1" dirty="0">
              <a:solidFill>
                <a:schemeClr val="accent5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3721608" y="2670048"/>
            <a:ext cx="9144" cy="630936"/>
          </a:xfrm>
          <a:prstGeom prst="straightConnector1">
            <a:avLst/>
          </a:prstGeom>
          <a:ln w="79375">
            <a:solidFill>
              <a:schemeClr val="accent5">
                <a:alpha val="63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535" y="1095164"/>
            <a:ext cx="5037841" cy="223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0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Outline for this Section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52400" y="1344170"/>
            <a:ext cx="6931152" cy="3810000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The Basics</a:t>
            </a:r>
            <a:endParaRPr lang="en-US" sz="2800" b="1" dirty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>
                <a:solidFill>
                  <a:schemeClr val="accent1"/>
                </a:solidFill>
              </a:rPr>
              <a:t>Graph Convolutional </a:t>
            </a:r>
            <a:r>
              <a:rPr lang="en-US" sz="2800" b="1" dirty="0" smtClean="0">
                <a:solidFill>
                  <a:schemeClr val="accent1"/>
                </a:solidFill>
              </a:rPr>
              <a:t>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GraphSAGE</a:t>
            </a:r>
            <a:endParaRPr lang="en-US" sz="2800" b="1" dirty="0" smtClean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Gated Graph Neural 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Subgraph</a:t>
            </a:r>
            <a:r>
              <a:rPr lang="en-US" sz="2800" b="1" dirty="0" smtClean="0">
                <a:solidFill>
                  <a:schemeClr val="accent1"/>
                </a:solidFill>
              </a:rPr>
              <a:t> </a:t>
            </a:r>
            <a:r>
              <a:rPr lang="en-US" sz="2800" b="1" dirty="0" err="1" smtClean="0">
                <a:solidFill>
                  <a:schemeClr val="accent1"/>
                </a:solidFill>
              </a:rPr>
              <a:t>Embeddings</a:t>
            </a:r>
            <a:endParaRPr lang="en-US" sz="2800" b="1" dirty="0" smtClean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328" y="1282045"/>
            <a:ext cx="527544" cy="4995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841" y="1820944"/>
            <a:ext cx="527544" cy="4995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726" y="2284429"/>
            <a:ext cx="527544" cy="49957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009" y="2842182"/>
            <a:ext cx="527544" cy="49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5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Summary so far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1"/>
            <a:ext cx="6934200" cy="1066800"/>
          </a:xfrm>
        </p:spPr>
        <p:txBody>
          <a:bodyPr>
            <a:normAutofit/>
          </a:bodyPr>
          <a:lstStyle/>
          <a:p>
            <a:r>
              <a:rPr lang="en-CA" b="1" dirty="0" smtClean="0">
                <a:solidFill>
                  <a:schemeClr val="accent2"/>
                </a:solidFill>
              </a:rPr>
              <a:t>Key idea</a:t>
            </a:r>
            <a:r>
              <a:rPr lang="en-CA" b="1" dirty="0">
                <a:solidFill>
                  <a:schemeClr val="accent2"/>
                </a:solidFill>
              </a:rPr>
              <a:t>: </a:t>
            </a:r>
            <a:r>
              <a:rPr lang="en-CA" dirty="0"/>
              <a:t>Generate node </a:t>
            </a:r>
            <a:r>
              <a:rPr lang="en-CA" dirty="0" err="1"/>
              <a:t>embeddings</a:t>
            </a:r>
            <a:r>
              <a:rPr lang="en-CA" dirty="0"/>
              <a:t> based on local neighborhoods. </a:t>
            </a:r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0751"/>
            <a:ext cx="6145469" cy="24481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743200" y="2343150"/>
            <a:ext cx="381000" cy="457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97512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Summary so far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29" y="1284206"/>
            <a:ext cx="6400800" cy="3733799"/>
          </a:xfrm>
        </p:spPr>
        <p:txBody>
          <a:bodyPr>
            <a:normAutofit/>
          </a:bodyPr>
          <a:lstStyle/>
          <a:p>
            <a:r>
              <a:rPr lang="en-CA" b="1" dirty="0" smtClean="0">
                <a:solidFill>
                  <a:schemeClr val="accent2"/>
                </a:solidFill>
              </a:rPr>
              <a:t>Graph convolutional networks</a:t>
            </a:r>
          </a:p>
          <a:p>
            <a:pPr lvl="1"/>
            <a:r>
              <a:rPr lang="en-CA" dirty="0" smtClean="0"/>
              <a:t>Average neighborhood information and stack neural networks.</a:t>
            </a:r>
          </a:p>
          <a:p>
            <a:r>
              <a:rPr lang="en-CA" b="1" dirty="0" err="1" smtClean="0">
                <a:solidFill>
                  <a:schemeClr val="accent2"/>
                </a:solidFill>
              </a:rPr>
              <a:t>GraphSAGE</a:t>
            </a:r>
            <a:endParaRPr lang="en-CA" b="1" dirty="0" smtClean="0">
              <a:solidFill>
                <a:schemeClr val="accent2"/>
              </a:solidFill>
            </a:endParaRPr>
          </a:p>
          <a:p>
            <a:pPr lvl="1"/>
            <a:r>
              <a:rPr lang="en-CA" dirty="0" smtClean="0"/>
              <a:t>Generalized neighborhood aggregation.</a:t>
            </a:r>
          </a:p>
          <a:p>
            <a:r>
              <a:rPr lang="en-CA" b="1" dirty="0" smtClean="0">
                <a:solidFill>
                  <a:schemeClr val="accent2"/>
                </a:solidFill>
              </a:rPr>
              <a:t>Gated Graph Neural Networks</a:t>
            </a:r>
            <a:endParaRPr lang="en-CA" b="1" dirty="0">
              <a:solidFill>
                <a:schemeClr val="accent2"/>
              </a:solidFill>
            </a:endParaRPr>
          </a:p>
          <a:p>
            <a:pPr lvl="1"/>
            <a:r>
              <a:rPr lang="en-CA" dirty="0" smtClean="0"/>
              <a:t>Neighborhood aggregation + RNNs</a:t>
            </a:r>
            <a:endParaRPr lang="en-CA" dirty="0"/>
          </a:p>
          <a:p>
            <a:pPr lvl="1"/>
            <a:endParaRPr lang="en-CA" dirty="0"/>
          </a:p>
          <a:p>
            <a:pPr lvl="1"/>
            <a:endParaRPr lang="en-CA" dirty="0" smtClean="0"/>
          </a:p>
          <a:p>
            <a:endParaRPr lang="en-CA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210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9459"/>
            <a:ext cx="6858000" cy="857250"/>
          </a:xfrm>
        </p:spPr>
        <p:txBody>
          <a:bodyPr/>
          <a:lstStyle/>
          <a:p>
            <a:r>
              <a:rPr lang="en-US" sz="3200" dirty="0" smtClean="0"/>
              <a:t>Recent advances in graph neural nets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(not covered in detail here)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59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66700" y="1428750"/>
            <a:ext cx="6362700" cy="3810000"/>
          </a:xfrm>
        </p:spPr>
        <p:txBody>
          <a:bodyPr>
            <a:normAutofit/>
          </a:bodyPr>
          <a:lstStyle/>
          <a:p>
            <a:r>
              <a:rPr lang="en-CA" sz="2000" b="1" dirty="0" smtClean="0"/>
              <a:t>Attention-based neighborhood aggregation:</a:t>
            </a:r>
          </a:p>
          <a:p>
            <a:pPr lvl="1">
              <a:spcBef>
                <a:spcPts val="0"/>
              </a:spcBef>
            </a:pPr>
            <a:r>
              <a:rPr lang="en-CA" sz="1800" dirty="0" smtClean="0"/>
              <a:t>Graph Attention Networks (</a:t>
            </a:r>
            <a:r>
              <a:rPr lang="en-CA" sz="1800" dirty="0" smtClean="0">
                <a:hlinkClick r:id="rId2"/>
              </a:rPr>
              <a:t>Velickovic et al., 2018</a:t>
            </a:r>
            <a:r>
              <a:rPr lang="en-CA" sz="1800" dirty="0" smtClean="0"/>
              <a:t>)</a:t>
            </a:r>
          </a:p>
          <a:p>
            <a:pPr lvl="1">
              <a:spcBef>
                <a:spcPts val="0"/>
              </a:spcBef>
            </a:pPr>
            <a:r>
              <a:rPr lang="en-CA" sz="1800" dirty="0" err="1" smtClean="0"/>
              <a:t>GeniePath</a:t>
            </a:r>
            <a:r>
              <a:rPr lang="en-CA" sz="1800" dirty="0" smtClean="0"/>
              <a:t> (</a:t>
            </a:r>
            <a:r>
              <a:rPr lang="en-CA" sz="1800" dirty="0" smtClean="0">
                <a:hlinkClick r:id="rId3"/>
              </a:rPr>
              <a:t>Liu et al., 2018</a:t>
            </a:r>
            <a:r>
              <a:rPr lang="en-CA" sz="1800" dirty="0" smtClean="0"/>
              <a:t>)</a:t>
            </a:r>
            <a:endParaRPr lang="en-CA" sz="1800" dirty="0"/>
          </a:p>
          <a:p>
            <a:r>
              <a:rPr lang="en-CA" sz="2000" b="1" dirty="0" smtClean="0"/>
              <a:t>Generalizations based on spectral convolutions:</a:t>
            </a:r>
            <a:endParaRPr lang="en-CA" sz="2000" dirty="0" smtClean="0"/>
          </a:p>
          <a:p>
            <a:pPr lvl="1"/>
            <a:r>
              <a:rPr lang="en-CA" sz="1800" dirty="0" smtClean="0"/>
              <a:t>Geometric Deep Learning (</a:t>
            </a:r>
            <a:r>
              <a:rPr lang="en-CA" sz="1800" dirty="0" smtClean="0">
                <a:hlinkClick r:id="rId4"/>
              </a:rPr>
              <a:t>Bronstein et al., 2017</a:t>
            </a:r>
            <a:r>
              <a:rPr lang="en-CA" sz="1800" dirty="0" smtClean="0"/>
              <a:t>)</a:t>
            </a:r>
          </a:p>
          <a:p>
            <a:pPr lvl="1"/>
            <a:r>
              <a:rPr lang="en-CA" sz="1800" dirty="0" smtClean="0"/>
              <a:t>Mixture Model CNNs (</a:t>
            </a:r>
            <a:r>
              <a:rPr lang="en-CA" sz="1800" dirty="0" smtClean="0">
                <a:hlinkClick r:id="rId5"/>
              </a:rPr>
              <a:t>Monti et al., 2017)</a:t>
            </a:r>
            <a:endParaRPr lang="en-CA" sz="1800" dirty="0" smtClean="0"/>
          </a:p>
          <a:p>
            <a:r>
              <a:rPr lang="en-CA" sz="2000" b="1" dirty="0" smtClean="0"/>
              <a:t>Speed improvements via subsampling:</a:t>
            </a:r>
            <a:endParaRPr lang="en-CA" sz="2000" dirty="0" smtClean="0"/>
          </a:p>
          <a:p>
            <a:pPr lvl="1"/>
            <a:r>
              <a:rPr lang="en-CA" sz="1800" dirty="0" err="1" smtClean="0"/>
              <a:t>FastGCNs</a:t>
            </a:r>
            <a:r>
              <a:rPr lang="en-CA" sz="1800" dirty="0" smtClean="0"/>
              <a:t> (</a:t>
            </a:r>
            <a:r>
              <a:rPr lang="en-CA" sz="1800" dirty="0" smtClean="0">
                <a:hlinkClick r:id="rId6"/>
              </a:rPr>
              <a:t>Chen et al., 2018</a:t>
            </a:r>
            <a:r>
              <a:rPr lang="en-CA" sz="1800" dirty="0" smtClean="0"/>
              <a:t>)</a:t>
            </a:r>
          </a:p>
          <a:p>
            <a:pPr lvl="1"/>
            <a:r>
              <a:rPr lang="en-CA" sz="1800" dirty="0" smtClean="0"/>
              <a:t>Stochastic GCNs (</a:t>
            </a:r>
            <a:r>
              <a:rPr lang="en-CA" sz="1800" dirty="0" smtClean="0">
                <a:hlinkClick r:id="rId7"/>
              </a:rPr>
              <a:t>Chen et al., 2017</a:t>
            </a:r>
            <a:r>
              <a:rPr lang="en-CA" sz="1800" dirty="0" smtClean="0"/>
              <a:t>)</a:t>
            </a:r>
            <a:endParaRPr lang="en-CA" sz="2000" b="1" dirty="0" smtClean="0"/>
          </a:p>
          <a:p>
            <a:endParaRPr lang="en-CA" sz="22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20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From “Shallow” to “Deep”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" y="1076422"/>
            <a:ext cx="6601968" cy="3810000"/>
          </a:xfrm>
        </p:spPr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So far we have focused on </a:t>
            </a:r>
            <a:r>
              <a:rPr lang="en-US" b="1" dirty="0" smtClean="0">
                <a:solidFill>
                  <a:schemeClr val="accent2"/>
                </a:solidFill>
              </a:rPr>
              <a:t>“shallow” encoders</a:t>
            </a:r>
            <a:r>
              <a:rPr lang="en-US" dirty="0" smtClean="0">
                <a:solidFill>
                  <a:schemeClr val="accent2"/>
                </a:solidFill>
              </a:rPr>
              <a:t>, i.e. embedding lookups: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27909" y="2720497"/>
            <a:ext cx="3163455" cy="153515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315855"/>
            <a:ext cx="762000" cy="317500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2446805" y="2732430"/>
            <a:ext cx="164592" cy="1523225"/>
          </a:xfrm>
          <a:prstGeom prst="roundRect">
            <a:avLst/>
          </a:prstGeom>
          <a:noFill/>
          <a:ln>
            <a:solidFill>
              <a:schemeClr val="tx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2474237" y="2753060"/>
            <a:ext cx="118872" cy="576072"/>
            <a:chOff x="3081528" y="2681478"/>
            <a:chExt cx="118872" cy="576072"/>
          </a:xfrm>
        </p:grpSpPr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3081528" y="26814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3081528" y="28338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3081528" y="29862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3081528" y="31386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474237" y="3362660"/>
            <a:ext cx="118872" cy="576072"/>
            <a:chOff x="3081528" y="2681478"/>
            <a:chExt cx="118872" cy="576072"/>
          </a:xfrm>
        </p:grpSpPr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3081528" y="26814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3081528" y="28338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3081528" y="29862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3081528" y="3138678"/>
              <a:ext cx="118872" cy="1188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Oval 24"/>
          <p:cNvSpPr>
            <a:spLocks noChangeAspect="1"/>
          </p:cNvSpPr>
          <p:nvPr/>
        </p:nvSpPr>
        <p:spPr>
          <a:xfrm>
            <a:off x="2474237" y="3972260"/>
            <a:ext cx="118872" cy="1188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2474237" y="4124660"/>
            <a:ext cx="118872" cy="1188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 Brace 26"/>
          <p:cNvSpPr/>
          <p:nvPr/>
        </p:nvSpPr>
        <p:spPr>
          <a:xfrm rot="16200000">
            <a:off x="3024909" y="2862695"/>
            <a:ext cx="330200" cy="320270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Brace 27"/>
          <p:cNvSpPr/>
          <p:nvPr/>
        </p:nvSpPr>
        <p:spPr>
          <a:xfrm rot="10800000">
            <a:off x="4818795" y="2720496"/>
            <a:ext cx="313159" cy="152303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141191" y="3091295"/>
            <a:ext cx="1714500" cy="12192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Dimension/size of </a:t>
            </a:r>
            <a:r>
              <a:rPr lang="en-US" dirty="0" err="1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embeddings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024841" y="4507809"/>
            <a:ext cx="2330335" cy="407781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o</a:t>
            </a:r>
            <a:r>
              <a:rPr lang="en-US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ne column per node 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-85668" y="2295699"/>
            <a:ext cx="1451496" cy="572815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</a:t>
            </a:r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mbedding matrix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649316" y="2905459"/>
            <a:ext cx="135775" cy="308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54149" y="2004753"/>
            <a:ext cx="2780378" cy="572815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e</a:t>
            </a:r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mbedding vector for a specific node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2669311" y="2604655"/>
            <a:ext cx="812798" cy="665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Outline for this Section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60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52400" y="1344170"/>
            <a:ext cx="6931152" cy="3810000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The Basics</a:t>
            </a:r>
            <a:endParaRPr lang="en-US" sz="2800" b="1" dirty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>
                <a:solidFill>
                  <a:schemeClr val="accent1"/>
                </a:solidFill>
              </a:rPr>
              <a:t>Graph Convolutional </a:t>
            </a:r>
            <a:r>
              <a:rPr lang="en-US" sz="2800" b="1" dirty="0" smtClean="0">
                <a:solidFill>
                  <a:schemeClr val="accent1"/>
                </a:solidFill>
              </a:rPr>
              <a:t>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GraphSAGE</a:t>
            </a:r>
            <a:endParaRPr lang="en-US" sz="2800" b="1" dirty="0" smtClean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smtClean="0">
                <a:solidFill>
                  <a:schemeClr val="accent1"/>
                </a:solidFill>
              </a:rPr>
              <a:t>Gated Graph Neural 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b="1" dirty="0" err="1" smtClean="0">
                <a:solidFill>
                  <a:schemeClr val="accent1"/>
                </a:solidFill>
              </a:rPr>
              <a:t>Subgraph</a:t>
            </a:r>
            <a:r>
              <a:rPr lang="en-US" sz="2800" b="1" dirty="0" smtClean="0">
                <a:solidFill>
                  <a:schemeClr val="accent1"/>
                </a:solidFill>
              </a:rPr>
              <a:t> </a:t>
            </a:r>
            <a:r>
              <a:rPr lang="en-US" sz="2800" b="1" dirty="0" err="1" smtClean="0">
                <a:solidFill>
                  <a:schemeClr val="accent1"/>
                </a:solidFill>
              </a:rPr>
              <a:t>Embeddings</a:t>
            </a:r>
            <a:endParaRPr lang="en-US" sz="2800" b="1" dirty="0" smtClean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328" y="1282045"/>
            <a:ext cx="527544" cy="4995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841" y="1820944"/>
            <a:ext cx="527544" cy="4995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726" y="2284429"/>
            <a:ext cx="527544" cy="49957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009" y="2842182"/>
            <a:ext cx="527544" cy="49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91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61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09956" y="1067421"/>
            <a:ext cx="6105144" cy="2551176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 smtClean="0">
                <a:latin typeface="Helvetica Neue Light" charset="0"/>
                <a:ea typeface="Helvetica Neue Light" charset="0"/>
                <a:cs typeface="Helvetica Neue Light" charset="0"/>
              </a:rPr>
              <a:t>Subgraph</a:t>
            </a:r>
            <a:r>
              <a:rPr lang="en-US" sz="36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3600" b="1" dirty="0" err="1" smtClean="0">
                <a:latin typeface="Helvetica Neue Light" charset="0"/>
                <a:ea typeface="Helvetica Neue Light" charset="0"/>
                <a:cs typeface="Helvetica Neue Light" charset="0"/>
              </a:rPr>
              <a:t>Embeddings</a:t>
            </a:r>
            <a:endParaRPr lang="en-US" sz="36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9956" y="3790950"/>
            <a:ext cx="5580888" cy="1241776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Based on material from: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Duvenaud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 et al.</a:t>
            </a:r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2016.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  <a:hlinkClick r:id="rId2"/>
              </a:rPr>
              <a:t>Convolutional Networks on Graphs for Learning Molecular Fingerprints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US" sz="1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ICML.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Li et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al. 2016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  <a:hlinkClick r:id="rId3"/>
              </a:rPr>
              <a:t>Gated Graph Sequence Neural Networks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ICLR</a:t>
            </a:r>
            <a:r>
              <a:rPr lang="en-US" sz="1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960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(Sub)graph </a:t>
            </a:r>
            <a:r>
              <a:rPr lang="en-US" dirty="0" err="1"/>
              <a:t>E</a:t>
            </a:r>
            <a:r>
              <a:rPr lang="en-US" dirty="0" err="1" smtClean="0"/>
              <a:t>mbeddings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62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0"/>
            <a:ext cx="6400800" cy="3733799"/>
          </a:xfrm>
        </p:spPr>
        <p:txBody>
          <a:bodyPr>
            <a:normAutofit/>
          </a:bodyPr>
          <a:lstStyle/>
          <a:p>
            <a:r>
              <a:rPr lang="en-CA" b="1" dirty="0" smtClean="0"/>
              <a:t>So far we have focused on node-level </a:t>
            </a:r>
            <a:r>
              <a:rPr lang="en-CA" b="1" dirty="0" err="1" smtClean="0"/>
              <a:t>embeddings</a:t>
            </a:r>
            <a:r>
              <a:rPr lang="mr-IN" b="1" dirty="0" smtClean="0"/>
              <a:t>…</a:t>
            </a:r>
            <a:endParaRPr lang="en-CA" dirty="0"/>
          </a:p>
          <a:p>
            <a:pPr lvl="1"/>
            <a:endParaRPr lang="en-CA" dirty="0"/>
          </a:p>
          <a:p>
            <a:pPr lvl="1"/>
            <a:endParaRPr lang="en-CA" dirty="0" smtClean="0"/>
          </a:p>
          <a:p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" y="2470453"/>
            <a:ext cx="5934456" cy="205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22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(Sub)graph </a:t>
            </a:r>
            <a:r>
              <a:rPr lang="en-US" dirty="0" err="1"/>
              <a:t>E</a:t>
            </a:r>
            <a:r>
              <a:rPr lang="en-US" dirty="0" err="1" smtClean="0"/>
              <a:t>mbeddings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63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0"/>
            <a:ext cx="6934200" cy="3733799"/>
          </a:xfrm>
        </p:spPr>
        <p:txBody>
          <a:bodyPr>
            <a:normAutofit/>
          </a:bodyPr>
          <a:lstStyle/>
          <a:p>
            <a:r>
              <a:rPr lang="en-CA" b="1" dirty="0" smtClean="0"/>
              <a:t>But what about </a:t>
            </a:r>
            <a:r>
              <a:rPr lang="en-CA" b="1" dirty="0" err="1" smtClean="0"/>
              <a:t>subgraph</a:t>
            </a:r>
            <a:r>
              <a:rPr lang="en-CA" b="1" dirty="0" smtClean="0"/>
              <a:t> </a:t>
            </a:r>
            <a:r>
              <a:rPr lang="en-CA" b="1" dirty="0" err="1" smtClean="0"/>
              <a:t>embeddings</a:t>
            </a:r>
            <a:r>
              <a:rPr lang="en-CA" b="1" dirty="0" smtClean="0"/>
              <a:t>?</a:t>
            </a:r>
            <a:endParaRPr lang="en-CA" dirty="0"/>
          </a:p>
          <a:p>
            <a:pPr lvl="1"/>
            <a:endParaRPr lang="en-CA" dirty="0" smtClean="0"/>
          </a:p>
          <a:p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41" y="2263903"/>
            <a:ext cx="6318887" cy="219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32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Approach 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64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0"/>
            <a:ext cx="6705600" cy="3733799"/>
          </a:xfrm>
        </p:spPr>
        <p:txBody>
          <a:bodyPr>
            <a:normAutofit lnSpcReduction="10000"/>
          </a:bodyPr>
          <a:lstStyle/>
          <a:p>
            <a:r>
              <a:rPr lang="en-CA" b="1" dirty="0" smtClean="0"/>
              <a:t>Simple idea: </a:t>
            </a:r>
            <a:r>
              <a:rPr lang="en-CA" dirty="0" smtClean="0"/>
              <a:t>Just sum (or average) the node </a:t>
            </a:r>
            <a:r>
              <a:rPr lang="en-CA" dirty="0" err="1" smtClean="0"/>
              <a:t>embeddings</a:t>
            </a:r>
            <a:r>
              <a:rPr lang="en-CA" dirty="0" smtClean="0"/>
              <a:t> in the (sub)graph</a:t>
            </a:r>
          </a:p>
          <a:p>
            <a:endParaRPr lang="en-CA" dirty="0"/>
          </a:p>
          <a:p>
            <a:endParaRPr lang="en-CA" dirty="0" smtClean="0"/>
          </a:p>
          <a:p>
            <a:endParaRPr lang="en-CA" dirty="0"/>
          </a:p>
          <a:p>
            <a:r>
              <a:rPr lang="en-CA" dirty="0" smtClean="0">
                <a:solidFill>
                  <a:schemeClr val="accent2"/>
                </a:solidFill>
              </a:rPr>
              <a:t>Used by </a:t>
            </a:r>
            <a:r>
              <a:rPr lang="en-CA" dirty="0" smtClean="0">
                <a:solidFill>
                  <a:schemeClr val="accent2"/>
                </a:solidFill>
                <a:hlinkClick r:id="rId2"/>
              </a:rPr>
              <a:t>Duvenaud et al., 2016</a:t>
            </a:r>
            <a:r>
              <a:rPr lang="en-CA" dirty="0" smtClean="0">
                <a:solidFill>
                  <a:schemeClr val="accent2"/>
                </a:solidFill>
              </a:rPr>
              <a:t> to classify molecules based on their graph structure.</a:t>
            </a:r>
            <a:endParaRPr lang="en-CA" dirty="0">
              <a:solidFill>
                <a:schemeClr val="accent2"/>
              </a:solidFill>
            </a:endParaRPr>
          </a:p>
          <a:p>
            <a:pPr lvl="1"/>
            <a:endParaRPr lang="en-CA" dirty="0" smtClean="0"/>
          </a:p>
          <a:p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0372" y="2191766"/>
            <a:ext cx="22606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28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Approach 2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65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130747"/>
            <a:ext cx="6705600" cy="3733799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 smtClean="0"/>
              <a:t>Idea: </a:t>
            </a:r>
            <a:r>
              <a:rPr lang="en-CA" dirty="0" smtClean="0"/>
              <a:t>Introduce a </a:t>
            </a:r>
            <a:r>
              <a:rPr lang="en-CA" b="1" dirty="0" smtClean="0">
                <a:solidFill>
                  <a:schemeClr val="accent2"/>
                </a:solidFill>
              </a:rPr>
              <a:t>“virtual node” </a:t>
            </a:r>
            <a:r>
              <a:rPr lang="en-CA" dirty="0" smtClean="0"/>
              <a:t>to represent the </a:t>
            </a:r>
            <a:r>
              <a:rPr lang="en-CA" dirty="0" err="1" smtClean="0"/>
              <a:t>subgraph</a:t>
            </a:r>
            <a:r>
              <a:rPr lang="en-CA" dirty="0" smtClean="0"/>
              <a:t> and run a standard graph neural network.</a:t>
            </a:r>
          </a:p>
          <a:p>
            <a:endParaRPr lang="en-CA" dirty="0"/>
          </a:p>
          <a:p>
            <a:endParaRPr lang="en-CA" dirty="0" smtClean="0"/>
          </a:p>
          <a:p>
            <a:endParaRPr lang="en-CA" dirty="0" smtClean="0"/>
          </a:p>
          <a:p>
            <a:endParaRPr lang="en-CA" dirty="0"/>
          </a:p>
          <a:p>
            <a:r>
              <a:rPr lang="en-CA" dirty="0" smtClean="0">
                <a:solidFill>
                  <a:schemeClr val="accent2"/>
                </a:solidFill>
              </a:rPr>
              <a:t>Proposed by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sym typeface="Open Sans"/>
                <a:hlinkClick r:id="rId2"/>
              </a:rPr>
              <a:t>Li et al.,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Open Sans"/>
                <a:hlinkClick r:id="rId2"/>
              </a:rPr>
              <a:t>2016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sym typeface="Open Sans"/>
              </a:rPr>
              <a:t> </a:t>
            </a:r>
            <a:r>
              <a:rPr lang="en-US" dirty="0" smtClean="0">
                <a:solidFill>
                  <a:schemeClr val="accent2"/>
                </a:solidFill>
                <a:sym typeface="Open Sans"/>
              </a:rPr>
              <a:t>as a general technique for </a:t>
            </a:r>
            <a:r>
              <a:rPr lang="en-US" dirty="0" err="1" smtClean="0">
                <a:solidFill>
                  <a:schemeClr val="accent2"/>
                </a:solidFill>
                <a:sym typeface="Open Sans"/>
              </a:rPr>
              <a:t>subgraph</a:t>
            </a:r>
            <a:r>
              <a:rPr lang="en-US" dirty="0" smtClean="0">
                <a:solidFill>
                  <a:schemeClr val="accent2"/>
                </a:solidFill>
                <a:sym typeface="Open Sans"/>
              </a:rPr>
              <a:t> embedding.</a:t>
            </a:r>
            <a:endParaRPr lang="en-CA" dirty="0">
              <a:solidFill>
                <a:schemeClr val="accent2"/>
              </a:solidFill>
            </a:endParaRPr>
          </a:p>
          <a:p>
            <a:pPr lvl="1"/>
            <a:endParaRPr lang="en-CA" dirty="0" smtClean="0"/>
          </a:p>
          <a:p>
            <a:endParaRPr lang="en-CA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712" y="2306574"/>
            <a:ext cx="4904686" cy="170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(Sub)graph </a:t>
            </a:r>
            <a:r>
              <a:rPr lang="en-US" dirty="0" err="1"/>
              <a:t>E</a:t>
            </a:r>
            <a:r>
              <a:rPr lang="en-US" dirty="0" err="1" smtClean="0"/>
              <a:t>mbeddings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66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23950"/>
            <a:ext cx="6934200" cy="3733799"/>
          </a:xfrm>
        </p:spPr>
        <p:txBody>
          <a:bodyPr>
            <a:normAutofit/>
          </a:bodyPr>
          <a:lstStyle/>
          <a:p>
            <a:r>
              <a:rPr lang="en-CA" b="1" dirty="0" smtClean="0"/>
              <a:t>Still an open research area!</a:t>
            </a:r>
          </a:p>
          <a:p>
            <a:pPr lvl="1"/>
            <a:r>
              <a:rPr lang="en-CA" dirty="0" smtClean="0">
                <a:solidFill>
                  <a:schemeClr val="accent2"/>
                </a:solidFill>
              </a:rPr>
              <a:t>How to embed (sub)graphs with millions or billions of nodes?</a:t>
            </a:r>
          </a:p>
          <a:p>
            <a:pPr lvl="1"/>
            <a:r>
              <a:rPr lang="en-CA" dirty="0" smtClean="0">
                <a:solidFill>
                  <a:schemeClr val="accent2"/>
                </a:solidFill>
              </a:rPr>
              <a:t>How to do analogue of CNN “pooling” on networks?</a:t>
            </a:r>
            <a:endParaRPr lang="en-CA" dirty="0">
              <a:solidFill>
                <a:schemeClr val="accent2"/>
              </a:solidFill>
            </a:endParaRPr>
          </a:p>
          <a:p>
            <a:pPr lvl="1"/>
            <a:endParaRPr lang="en-CA" dirty="0" smtClean="0"/>
          </a:p>
          <a:p>
            <a:endParaRPr lang="en-CA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53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From “Shallow” to “Deep”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76" y="1158718"/>
            <a:ext cx="6475476" cy="3810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Limitations of shallow encoding:</a:t>
            </a:r>
          </a:p>
          <a:p>
            <a:pPr lvl="1"/>
            <a:r>
              <a:rPr lang="en-US" b="1" dirty="0" smtClean="0">
                <a:solidFill>
                  <a:schemeClr val="accent2"/>
                </a:solidFill>
              </a:rPr>
              <a:t>O(|V|) parameters are needed</a:t>
            </a:r>
            <a:r>
              <a:rPr lang="en-US" dirty="0"/>
              <a:t>:</a:t>
            </a:r>
            <a:r>
              <a:rPr lang="en-US" dirty="0" smtClean="0"/>
              <a:t> there no parameter sharing</a:t>
            </a:r>
            <a:r>
              <a:rPr lang="en-US" b="1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and every node has its own unique embedding vector.  </a:t>
            </a:r>
          </a:p>
          <a:p>
            <a:pPr lvl="1"/>
            <a:r>
              <a:rPr lang="en-US" b="1" dirty="0" smtClean="0">
                <a:solidFill>
                  <a:schemeClr val="accent2"/>
                </a:solidFill>
              </a:rPr>
              <a:t>Inherently “</a:t>
            </a:r>
            <a:r>
              <a:rPr lang="en-US" b="1" dirty="0" err="1" smtClean="0">
                <a:solidFill>
                  <a:schemeClr val="accent2"/>
                </a:solidFill>
              </a:rPr>
              <a:t>transductive</a:t>
            </a:r>
            <a:r>
              <a:rPr lang="en-US" dirty="0" smtClean="0">
                <a:solidFill>
                  <a:schemeClr val="accent2"/>
                </a:solidFill>
              </a:rPr>
              <a:t>”: </a:t>
            </a:r>
            <a:r>
              <a:rPr lang="en-US" dirty="0" smtClean="0"/>
              <a:t>It is impossible to generate </a:t>
            </a:r>
            <a:r>
              <a:rPr lang="en-US" dirty="0" err="1" smtClean="0"/>
              <a:t>embeddings</a:t>
            </a:r>
            <a:r>
              <a:rPr lang="en-US" dirty="0" smtClean="0"/>
              <a:t> for nodes that were not seen during training.</a:t>
            </a:r>
          </a:p>
          <a:p>
            <a:pPr lvl="1"/>
            <a:r>
              <a:rPr lang="en-US" b="1" dirty="0" smtClean="0">
                <a:solidFill>
                  <a:schemeClr val="accent2"/>
                </a:solidFill>
              </a:rPr>
              <a:t>Do not incorporate node features</a:t>
            </a:r>
            <a:r>
              <a:rPr lang="en-US" dirty="0" smtClean="0"/>
              <a:t>: Many graphs have features that we can and should leverage.</a:t>
            </a:r>
            <a:r>
              <a:rPr lang="en-US" b="1" dirty="0" smtClean="0"/>
              <a:t> </a:t>
            </a:r>
            <a:endParaRPr lang="en-US" dirty="0" smtClean="0">
              <a:solidFill>
                <a:schemeClr val="accent2"/>
              </a:solidFill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From “Shallow” to “Deep”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48" y="1200150"/>
            <a:ext cx="6931152" cy="3810000"/>
          </a:xfrm>
        </p:spPr>
        <p:txBody>
          <a:bodyPr/>
          <a:lstStyle/>
          <a:p>
            <a:r>
              <a:rPr lang="en-US" dirty="0" smtClean="0"/>
              <a:t>We will now discuss “deeper” methods based on </a:t>
            </a:r>
            <a:r>
              <a:rPr lang="en-US" b="1" dirty="0" smtClean="0">
                <a:solidFill>
                  <a:schemeClr val="accent2"/>
                </a:solidFill>
              </a:rPr>
              <a:t>graph neural networks.</a:t>
            </a:r>
          </a:p>
          <a:p>
            <a:endParaRPr lang="en-US" b="1" dirty="0">
              <a:solidFill>
                <a:schemeClr val="accent2"/>
              </a:solidFill>
            </a:endParaRPr>
          </a:p>
          <a:p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In general, </a:t>
            </a:r>
            <a:r>
              <a:rPr lang="en-US" dirty="0" smtClean="0">
                <a:solidFill>
                  <a:schemeClr val="accent2"/>
                </a:solidFill>
              </a:rPr>
              <a:t>all of these more complex encoders can be combined with the similarity functions from the previous section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344" y="2476022"/>
            <a:ext cx="1841500" cy="4699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133344" y="2368072"/>
            <a:ext cx="3429000" cy="685800"/>
          </a:xfrm>
          <a:prstGeom prst="rect">
            <a:avLst/>
          </a:prstGeom>
          <a:noFill/>
          <a:ln>
            <a:noFill/>
          </a:ln>
        </p:spPr>
        <p:txBody>
          <a:bodyPr wrap="square" lIns="68569" tIns="68569" rIns="68569" bIns="68569" rtlCol="0" anchor="t" anchorCtr="0">
            <a:no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c</a:t>
            </a:r>
            <a:r>
              <a:rPr lang="en-US" sz="2000" dirty="0" smtClean="0">
                <a:solidFill>
                  <a:schemeClr val="accent1"/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omplex function that depends on graph structure.</a:t>
            </a:r>
            <a:endParaRPr lang="en-US" sz="2000" dirty="0">
              <a:solidFill>
                <a:schemeClr val="accent1"/>
              </a:solidFill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7374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05317"/>
            <a:ext cx="7010400" cy="857250"/>
          </a:xfrm>
        </p:spPr>
        <p:txBody>
          <a:bodyPr/>
          <a:lstStyle/>
          <a:p>
            <a:r>
              <a:rPr lang="en-US" dirty="0" smtClean="0"/>
              <a:t>Outline for this Section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Representation Learning on Networks, snap.stanford.edu/proj/embeddings-www, WWW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67013-DFFC-4352-B274-32112D0CCE19}" type="slidenum">
              <a:rPr lang="en-US" smtClean="0"/>
              <a:t>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" y="1222726"/>
            <a:ext cx="6931152" cy="3810000"/>
          </a:xfrm>
        </p:spPr>
        <p:txBody>
          <a:bodyPr/>
          <a:lstStyle/>
          <a:p>
            <a:r>
              <a:rPr lang="en-US" dirty="0" smtClean="0"/>
              <a:t>We will now discuss “deeper” methods based on </a:t>
            </a:r>
            <a:r>
              <a:rPr lang="en-US" b="1" dirty="0" smtClean="0">
                <a:solidFill>
                  <a:schemeClr val="accent2"/>
                </a:solidFill>
              </a:rPr>
              <a:t>graph neural networks.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smtClean="0">
                <a:solidFill>
                  <a:schemeClr val="accent1"/>
                </a:solidFill>
              </a:rPr>
              <a:t>The Basics</a:t>
            </a:r>
            <a:endParaRPr lang="en-US" b="1" dirty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b="1" dirty="0">
                <a:solidFill>
                  <a:schemeClr val="accent1"/>
                </a:solidFill>
              </a:rPr>
              <a:t>Graph Convolutional </a:t>
            </a:r>
            <a:r>
              <a:rPr lang="en-US" b="1" dirty="0" smtClean="0">
                <a:solidFill>
                  <a:schemeClr val="accent1"/>
                </a:solidFill>
              </a:rPr>
              <a:t>Networks (GCNs)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err="1" smtClean="0">
                <a:solidFill>
                  <a:schemeClr val="accent1"/>
                </a:solidFill>
              </a:rPr>
              <a:t>GraphSAGE</a:t>
            </a:r>
            <a:endParaRPr lang="en-US" b="1" dirty="0" smtClean="0">
              <a:solidFill>
                <a:schemeClr val="accent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b="1" dirty="0" smtClean="0">
                <a:solidFill>
                  <a:schemeClr val="accent1"/>
                </a:solidFill>
              </a:rPr>
              <a:t>Gated Graph Neural Networks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 err="1" smtClean="0">
                <a:solidFill>
                  <a:schemeClr val="accent1"/>
                </a:solidFill>
              </a:rPr>
              <a:t>Subgraph</a:t>
            </a:r>
            <a:r>
              <a:rPr lang="en-US" b="1" dirty="0" smtClean="0">
                <a:solidFill>
                  <a:schemeClr val="accent1"/>
                </a:solidFill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</a:rPr>
              <a:t>Embeddings</a:t>
            </a:r>
            <a:endParaRPr lang="en-US" b="1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25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lIns="68569" tIns="68569" rIns="68569" bIns="68569" anchor="t" anchorCtr="0">
        <a:noAutofit/>
      </a:bodyPr>
      <a:lstStyle>
        <a:defPPr>
          <a:defRPr dirty="0">
            <a:latin typeface="Helvetica Neue Light" charset="0"/>
            <a:ea typeface="Helvetica Neue Light" charset="0"/>
            <a:cs typeface="Helvetica Neue Light" charset="0"/>
            <a:sym typeface="Open San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lss_17-node2vec_gcn" id="{AD760A88-5572-8647-912F-D58F33977B44}" vid="{8CE0CBB3-4F68-4043-ACF5-C559588D66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25925</TotalTime>
  <Words>2573</Words>
  <Application>Microsoft Macintosh PowerPoint</Application>
  <PresentationFormat>Custom</PresentationFormat>
  <Paragraphs>476</Paragraphs>
  <Slides>66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7" baseType="lpstr">
      <vt:lpstr>Apple Chancery</vt:lpstr>
      <vt:lpstr>Calibri</vt:lpstr>
      <vt:lpstr>Cambria Math</vt:lpstr>
      <vt:lpstr>Georgia</vt:lpstr>
      <vt:lpstr>Helvetica</vt:lpstr>
      <vt:lpstr>Helvetica Neue</vt:lpstr>
      <vt:lpstr>Helvetica Neue Light</vt:lpstr>
      <vt:lpstr>Open Sans</vt:lpstr>
      <vt:lpstr>Wingdings</vt:lpstr>
      <vt:lpstr>Arial</vt:lpstr>
      <vt:lpstr>Office Theme</vt:lpstr>
      <vt:lpstr>This Talk</vt:lpstr>
      <vt:lpstr>PowerPoint Presentation</vt:lpstr>
      <vt:lpstr>Embedding Nodes</vt:lpstr>
      <vt:lpstr>Embedding Nodes</vt:lpstr>
      <vt:lpstr>Two Key Components</vt:lpstr>
      <vt:lpstr>From “Shallow” to “Deep”</vt:lpstr>
      <vt:lpstr>From “Shallow” to “Deep”</vt:lpstr>
      <vt:lpstr>From “Shallow” to “Deep”</vt:lpstr>
      <vt:lpstr>Outline for this Section</vt:lpstr>
      <vt:lpstr>PowerPoint Presentation</vt:lpstr>
      <vt:lpstr>Setup</vt:lpstr>
      <vt:lpstr>Neighborhood Aggregation</vt:lpstr>
      <vt:lpstr>Neighborhood Aggregation</vt:lpstr>
      <vt:lpstr>Neighborhood Aggregation</vt:lpstr>
      <vt:lpstr>Neighborhood Aggregation</vt:lpstr>
      <vt:lpstr>Neighborhood “Convolutions”</vt:lpstr>
      <vt:lpstr>Neighborhood Aggregation</vt:lpstr>
      <vt:lpstr>Neighborhood Aggregation</vt:lpstr>
      <vt:lpstr>The Math</vt:lpstr>
      <vt:lpstr>Training the Model</vt:lpstr>
      <vt:lpstr>Training the Model</vt:lpstr>
      <vt:lpstr>Training the Model</vt:lpstr>
      <vt:lpstr>Training the Model</vt:lpstr>
      <vt:lpstr>Training the Model</vt:lpstr>
      <vt:lpstr>Overview of Model Design</vt:lpstr>
      <vt:lpstr>Overview of Model Design</vt:lpstr>
      <vt:lpstr>Overview of Model</vt:lpstr>
      <vt:lpstr>Inductive Capability</vt:lpstr>
      <vt:lpstr>Inductive Capability</vt:lpstr>
      <vt:lpstr>Inductive Capability</vt:lpstr>
      <vt:lpstr>Quick Recap</vt:lpstr>
      <vt:lpstr>Neighborhood Aggregation</vt:lpstr>
      <vt:lpstr>Outline for this Section</vt:lpstr>
      <vt:lpstr>PowerPoint Presentation</vt:lpstr>
      <vt:lpstr>Graph Convolutional Networks</vt:lpstr>
      <vt:lpstr>Graph Convolutional Networks</vt:lpstr>
      <vt:lpstr>Graph Convolutional Networks</vt:lpstr>
      <vt:lpstr>Batch Implementation</vt:lpstr>
      <vt:lpstr>Outline for this Section</vt:lpstr>
      <vt:lpstr>PowerPoint Presentation</vt:lpstr>
      <vt:lpstr>GraphSAGE Idea</vt:lpstr>
      <vt:lpstr>GraphSAGE Idea</vt:lpstr>
      <vt:lpstr>GraphSAGE Differences</vt:lpstr>
      <vt:lpstr>GraphSAGE Variants</vt:lpstr>
      <vt:lpstr>Outline for this Section</vt:lpstr>
      <vt:lpstr>PowerPoint Presentation</vt:lpstr>
      <vt:lpstr>Neighborhood Aggregation</vt:lpstr>
      <vt:lpstr>Neighborhood Aggregation</vt:lpstr>
      <vt:lpstr>Neighborhood Aggregation</vt:lpstr>
      <vt:lpstr>Gated Graph Neural Networks</vt:lpstr>
      <vt:lpstr>Gated Graph Neural Networks</vt:lpstr>
      <vt:lpstr>Gated Graph Neural Networks</vt:lpstr>
      <vt:lpstr>The Math</vt:lpstr>
      <vt:lpstr>Gated Graph Neural Networks</vt:lpstr>
      <vt:lpstr>Gated Graph Neural Networks</vt:lpstr>
      <vt:lpstr>Outline for this Section</vt:lpstr>
      <vt:lpstr>Summary so far</vt:lpstr>
      <vt:lpstr>Summary so far</vt:lpstr>
      <vt:lpstr>Recent advances in graph neural nets (not covered in detail here)</vt:lpstr>
      <vt:lpstr>Outline for this Section</vt:lpstr>
      <vt:lpstr>PowerPoint Presentation</vt:lpstr>
      <vt:lpstr>(Sub)graph Embeddings</vt:lpstr>
      <vt:lpstr>(Sub)graph Embeddings</vt:lpstr>
      <vt:lpstr>Approach 1</vt:lpstr>
      <vt:lpstr>Approach 2</vt:lpstr>
      <vt:lpstr>(Sub)graph Embeddings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161</cp:revision>
  <cp:lastPrinted>2016-03-24T00:04:21Z</cp:lastPrinted>
  <dcterms:created xsi:type="dcterms:W3CDTF">2018-03-18T23:35:50Z</dcterms:created>
  <dcterms:modified xsi:type="dcterms:W3CDTF">2018-04-25T06:46:50Z</dcterms:modified>
</cp:coreProperties>
</file>